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1"/>
  </p:notesMasterIdLst>
  <p:handoutMasterIdLst>
    <p:handoutMasterId r:id="rId72"/>
  </p:handoutMasterIdLst>
  <p:sldIdLst>
    <p:sldId id="797" r:id="rId2"/>
    <p:sldId id="801" r:id="rId3"/>
    <p:sldId id="684" r:id="rId4"/>
    <p:sldId id="688" r:id="rId5"/>
    <p:sldId id="691" r:id="rId6"/>
    <p:sldId id="689" r:id="rId7"/>
    <p:sldId id="690" r:id="rId8"/>
    <p:sldId id="771" r:id="rId9"/>
    <p:sldId id="692" r:id="rId10"/>
    <p:sldId id="698" r:id="rId11"/>
    <p:sldId id="696" r:id="rId12"/>
    <p:sldId id="912" r:id="rId13"/>
    <p:sldId id="699" r:id="rId14"/>
    <p:sldId id="770" r:id="rId15"/>
    <p:sldId id="913" r:id="rId16"/>
    <p:sldId id="704" r:id="rId17"/>
    <p:sldId id="702" r:id="rId18"/>
    <p:sldId id="703" r:id="rId19"/>
    <p:sldId id="854" r:id="rId20"/>
    <p:sldId id="855" r:id="rId21"/>
    <p:sldId id="856" r:id="rId22"/>
    <p:sldId id="857" r:id="rId23"/>
    <p:sldId id="858" r:id="rId24"/>
    <p:sldId id="859" r:id="rId25"/>
    <p:sldId id="815" r:id="rId26"/>
    <p:sldId id="814" r:id="rId27"/>
    <p:sldId id="768" r:id="rId28"/>
    <p:sldId id="914" r:id="rId29"/>
    <p:sldId id="860" r:id="rId30"/>
    <p:sldId id="861" r:id="rId31"/>
    <p:sldId id="888" r:id="rId32"/>
    <p:sldId id="889" r:id="rId33"/>
    <p:sldId id="890" r:id="rId34"/>
    <p:sldId id="892" r:id="rId35"/>
    <p:sldId id="893" r:id="rId36"/>
    <p:sldId id="894" r:id="rId37"/>
    <p:sldId id="895" r:id="rId38"/>
    <p:sldId id="896" r:id="rId39"/>
    <p:sldId id="862" r:id="rId40"/>
    <p:sldId id="459" r:id="rId41"/>
    <p:sldId id="461" r:id="rId42"/>
    <p:sldId id="569" r:id="rId43"/>
    <p:sldId id="864" r:id="rId44"/>
    <p:sldId id="751" r:id="rId45"/>
    <p:sldId id="752" r:id="rId46"/>
    <p:sldId id="753" r:id="rId47"/>
    <p:sldId id="755" r:id="rId48"/>
    <p:sldId id="766" r:id="rId49"/>
    <p:sldId id="754" r:id="rId50"/>
    <p:sldId id="778" r:id="rId51"/>
    <p:sldId id="777" r:id="rId52"/>
    <p:sldId id="767" r:id="rId53"/>
    <p:sldId id="756" r:id="rId54"/>
    <p:sldId id="762" r:id="rId55"/>
    <p:sldId id="775" r:id="rId56"/>
    <p:sldId id="780" r:id="rId57"/>
    <p:sldId id="899" r:id="rId58"/>
    <p:sldId id="901" r:id="rId59"/>
    <p:sldId id="910" r:id="rId60"/>
    <p:sldId id="911" r:id="rId61"/>
    <p:sldId id="667" r:id="rId62"/>
    <p:sldId id="719" r:id="rId63"/>
    <p:sldId id="747" r:id="rId64"/>
    <p:sldId id="743" r:id="rId65"/>
    <p:sldId id="772" r:id="rId66"/>
    <p:sldId id="745" r:id="rId67"/>
    <p:sldId id="746" r:id="rId68"/>
    <p:sldId id="750" r:id="rId69"/>
    <p:sldId id="749" r:id="rId7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99707"/>
    <a:srgbClr val="385D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30" autoAdjust="0"/>
    <p:restoredTop sz="94657" autoAdjust="0"/>
  </p:normalViewPr>
  <p:slideViewPr>
    <p:cSldViewPr>
      <p:cViewPr varScale="1">
        <p:scale>
          <a:sx n="79" d="100"/>
          <a:sy n="79" d="100"/>
        </p:scale>
        <p:origin x="894" y="57"/>
      </p:cViewPr>
      <p:guideLst>
        <p:guide orient="horz" pos="2160"/>
        <p:guide pos="2880"/>
      </p:guideLst>
    </p:cSldViewPr>
  </p:slideViewPr>
  <p:outlineViewPr>
    <p:cViewPr>
      <p:scale>
        <a:sx n="33" d="100"/>
        <a:sy n="33" d="100"/>
      </p:scale>
      <p:origin x="0" y="13566"/>
    </p:cViewPr>
  </p:outlineViewPr>
  <p:notesTextViewPr>
    <p:cViewPr>
      <p:scale>
        <a:sx n="1" d="1"/>
        <a:sy n="1" d="1"/>
      </p:scale>
      <p:origin x="0" y="0"/>
    </p:cViewPr>
  </p:notesTextViewPr>
  <p:sorterViewPr>
    <p:cViewPr>
      <p:scale>
        <a:sx n="80" d="100"/>
        <a:sy n="80" d="100"/>
      </p:scale>
      <p:origin x="0" y="-12771"/>
    </p:cViewPr>
  </p:sorterViewPr>
  <p:notesViewPr>
    <p:cSldViewPr showGuides="1">
      <p:cViewPr varScale="1">
        <p:scale>
          <a:sx n="62" d="100"/>
          <a:sy n="62" d="100"/>
        </p:scale>
        <p:origin x="2622" y="51"/>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ableStyles" Target="tableStyles.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31CEB54C-B117-4EDF-8958-8D7F873D439A}" type="datetimeFigureOut">
              <a:rPr lang="en-US" smtClean="0"/>
              <a:t>9/1/2024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6060FD2C-DBD0-4AF0-83CE-4DA537779A74}" type="slidenum">
              <a:rPr lang="en-US" smtClean="0"/>
              <a:t>‹#›</a:t>
            </a:fld>
            <a:endParaRPr lang="en-US"/>
          </a:p>
        </p:txBody>
      </p:sp>
    </p:spTree>
    <p:extLst>
      <p:ext uri="{BB962C8B-B14F-4D97-AF65-F5344CB8AC3E}">
        <p14:creationId xmlns:p14="http://schemas.microsoft.com/office/powerpoint/2010/main" val="24134660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351A44B6-3385-4AF7-ABAA-5C62C6736449}" type="datetimeFigureOut">
              <a:rPr lang="en-US" smtClean="0"/>
              <a:t>9/1/2024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FFF7172C-F311-4C6B-BC0F-DFCC7B6F6381}" type="slidenum">
              <a:rPr lang="en-US" smtClean="0"/>
              <a:t>‹#›</a:t>
            </a:fld>
            <a:endParaRPr lang="en-US"/>
          </a:p>
        </p:txBody>
      </p:sp>
    </p:spTree>
    <p:extLst>
      <p:ext uri="{BB962C8B-B14F-4D97-AF65-F5344CB8AC3E}">
        <p14:creationId xmlns:p14="http://schemas.microsoft.com/office/powerpoint/2010/main" val="2776116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FF7172C-F311-4C6B-BC0F-DFCC7B6F6381}" type="slidenum">
              <a:rPr lang="en-US" smtClean="0"/>
              <a:t>43</a:t>
            </a:fld>
            <a:endParaRPr lang="en-US"/>
          </a:p>
        </p:txBody>
      </p:sp>
    </p:spTree>
    <p:extLst>
      <p:ext uri="{BB962C8B-B14F-4D97-AF65-F5344CB8AC3E}">
        <p14:creationId xmlns:p14="http://schemas.microsoft.com/office/powerpoint/2010/main" val="30117004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4E7734A5-DED2-47F1-A8C8-735B3040204D}"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775067396"/>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7734A5-DED2-47F1-A8C8-735B3040204D}"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1399375349"/>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7734A5-DED2-47F1-A8C8-735B3040204D}"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480289753"/>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139" name="Title Text"/>
          <p:cNvSpPr txBox="1">
            <a:spLocks noGrp="1"/>
          </p:cNvSpPr>
          <p:nvPr>
            <p:ph type="title"/>
          </p:nvPr>
        </p:nvSpPr>
        <p:spPr>
          <a:xfrm>
            <a:off x="892969" y="178594"/>
            <a:ext cx="7358063" cy="1714500"/>
          </a:xfrm>
          <a:prstGeom prst="rect">
            <a:avLst/>
          </a:prstGeom>
        </p:spPr>
        <p:txBody>
          <a:bodyPr/>
          <a:lstStyle>
            <a:lvl1pPr>
              <a:defRPr>
                <a:latin typeface="Helvetica Light"/>
                <a:ea typeface="Helvetica Light"/>
                <a:cs typeface="Helvetica Light"/>
                <a:sym typeface="Helvetica Light"/>
              </a:defRPr>
            </a:lvl1pPr>
          </a:lstStyle>
          <a:p>
            <a:r>
              <a:t>Title Text</a:t>
            </a:r>
          </a:p>
        </p:txBody>
      </p:sp>
      <p:sp>
        <p:nvSpPr>
          <p:cNvPr id="140" name="Body Level One…"/>
          <p:cNvSpPr txBox="1">
            <a:spLocks noGrp="1"/>
          </p:cNvSpPr>
          <p:nvPr>
            <p:ph type="body" idx="1"/>
          </p:nvPr>
        </p:nvSpPr>
        <p:spPr>
          <a:xfrm>
            <a:off x="892969" y="1946672"/>
            <a:ext cx="7358063" cy="4018359"/>
          </a:xfrm>
          <a:prstGeom prst="rect">
            <a:avLst/>
          </a:prstGeom>
        </p:spPr>
        <p:txBody>
          <a:bodyPr/>
          <a:lstStyle>
            <a:lvl1pPr marL="267881" indent="-267881">
              <a:buSzPct val="100000"/>
              <a:defRPr sz="2672">
                <a:latin typeface="Helvetica Light"/>
                <a:ea typeface="Helvetica Light"/>
                <a:cs typeface="Helvetica Light"/>
                <a:sym typeface="Helvetica Light"/>
              </a:defRPr>
            </a:lvl1pPr>
            <a:lvl2pPr marL="535762" indent="-267881">
              <a:buSzPct val="100000"/>
              <a:defRPr sz="2672">
                <a:latin typeface="Helvetica Light"/>
                <a:ea typeface="Helvetica Light"/>
                <a:cs typeface="Helvetica Light"/>
                <a:sym typeface="Helvetica Light"/>
              </a:defRPr>
            </a:lvl2pPr>
            <a:lvl3pPr marL="803643" indent="-267881">
              <a:buSzPct val="100000"/>
              <a:defRPr sz="2672">
                <a:latin typeface="Helvetica Light"/>
                <a:ea typeface="Helvetica Light"/>
                <a:cs typeface="Helvetica Light"/>
                <a:sym typeface="Helvetica Light"/>
              </a:defRPr>
            </a:lvl3pPr>
            <a:lvl4pPr marL="1071524" indent="-267881">
              <a:buSzPct val="100000"/>
              <a:defRPr sz="2672">
                <a:latin typeface="Helvetica Light"/>
                <a:ea typeface="Helvetica Light"/>
                <a:cs typeface="Helvetica Light"/>
                <a:sym typeface="Helvetica Light"/>
              </a:defRPr>
            </a:lvl4pPr>
            <a:lvl5pPr marL="1339406" indent="-267881">
              <a:buSzPct val="100000"/>
              <a:defRPr sz="2672">
                <a:latin typeface="Helvetica Light"/>
                <a:ea typeface="Helvetica Light"/>
                <a:cs typeface="Helvetica Light"/>
                <a:sym typeface="Helvetica Light"/>
              </a:defRPr>
            </a:lvl5pPr>
          </a:lstStyle>
          <a:p>
            <a:r>
              <a:t>Body Level One</a:t>
            </a:r>
          </a:p>
          <a:p>
            <a:pPr lvl="1"/>
            <a:r>
              <a:t>Body Level Two</a:t>
            </a:r>
          </a:p>
          <a:p>
            <a:pPr lvl="2"/>
            <a:r>
              <a:t>Body Level Three</a:t>
            </a:r>
          </a:p>
          <a:p>
            <a:pPr lvl="3"/>
            <a:r>
              <a:t>Body Level Four</a:t>
            </a:r>
          </a:p>
          <a:p>
            <a:pPr lvl="4"/>
            <a:r>
              <a:t>Body Level Five</a:t>
            </a:r>
          </a:p>
        </p:txBody>
      </p:sp>
      <p:sp>
        <p:nvSpPr>
          <p:cNvPr id="141" name="Slide Number"/>
          <p:cNvSpPr txBox="1">
            <a:spLocks noGrp="1"/>
          </p:cNvSpPr>
          <p:nvPr>
            <p:ph type="sldNum" sz="quarter" idx="2"/>
          </p:nvPr>
        </p:nvSpPr>
        <p:spPr>
          <a:xfrm>
            <a:off x="4437983" y="6509742"/>
            <a:ext cx="259104" cy="267891"/>
          </a:xfrm>
          <a:prstGeom prst="rect">
            <a:avLst/>
          </a:prstGeom>
        </p:spPr>
        <p:txBody>
          <a:bodyPr/>
          <a:lstStyle>
            <a:lvl1pPr>
              <a:defRPr sz="1266">
                <a:latin typeface="Helvetica Light"/>
                <a:ea typeface="Helvetica Light"/>
                <a:cs typeface="Helvetica Light"/>
                <a:sym typeface="Helvetica Light"/>
              </a:defRPr>
            </a:lvl1pPr>
          </a:lstStyle>
          <a:p>
            <a:fld id="{86CB4B4D-7CA3-9044-876B-883B54F8677D}" type="slidenum">
              <a:t>‹#›</a:t>
            </a:fld>
            <a:endParaRPr/>
          </a:p>
        </p:txBody>
      </p:sp>
    </p:spTree>
    <p:extLst>
      <p:ext uri="{BB962C8B-B14F-4D97-AF65-F5344CB8AC3E}">
        <p14:creationId xmlns:p14="http://schemas.microsoft.com/office/powerpoint/2010/main" val="268250487"/>
      </p:ext>
    </p:extLst>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E7734A5-DED2-47F1-A8C8-735B3040204D}"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2911939976"/>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E7734A5-DED2-47F1-A8C8-735B3040204D}" type="datetimeFigureOut">
              <a:rPr lang="en-US" smtClean="0"/>
              <a:t>9/1/2024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389842143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E7734A5-DED2-47F1-A8C8-735B3040204D}"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3970598149"/>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E7734A5-DED2-47F1-A8C8-735B3040204D}" type="datetimeFigureOut">
              <a:rPr lang="en-US" smtClean="0"/>
              <a:t>9/1/2024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2621131782"/>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E7734A5-DED2-47F1-A8C8-735B3040204D}" type="datetimeFigureOut">
              <a:rPr lang="en-US" smtClean="0"/>
              <a:t>9/1/2024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3604866144"/>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7734A5-DED2-47F1-A8C8-735B3040204D}" type="datetimeFigureOut">
              <a:rPr lang="en-US" smtClean="0"/>
              <a:t>9/1/2024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295192947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7734A5-DED2-47F1-A8C8-735B3040204D}"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4044197030"/>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E7734A5-DED2-47F1-A8C8-735B3040204D}" type="datetimeFigureOut">
              <a:rPr lang="en-US" smtClean="0"/>
              <a:t>9/1/2024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5EB4CD-7795-49D5-A466-FBE47A21F11B}" type="slidenum">
              <a:rPr lang="en-US" smtClean="0"/>
              <a:t>‹#›</a:t>
            </a:fld>
            <a:endParaRPr lang="en-US"/>
          </a:p>
        </p:txBody>
      </p:sp>
    </p:spTree>
    <p:extLst>
      <p:ext uri="{BB962C8B-B14F-4D97-AF65-F5344CB8AC3E}">
        <p14:creationId xmlns:p14="http://schemas.microsoft.com/office/powerpoint/2010/main" val="3803132616"/>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E7734A5-DED2-47F1-A8C8-735B3040204D}" type="datetimeFigureOut">
              <a:rPr lang="en-US" smtClean="0"/>
              <a:t>9/1/2024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5EB4CD-7795-49D5-A466-FBE47A21F11B}" type="slidenum">
              <a:rPr lang="en-US" smtClean="0"/>
              <a:t>‹#›</a:t>
            </a:fld>
            <a:endParaRPr lang="en-US"/>
          </a:p>
        </p:txBody>
      </p:sp>
    </p:spTree>
    <p:extLst>
      <p:ext uri="{BB962C8B-B14F-4D97-AF65-F5344CB8AC3E}">
        <p14:creationId xmlns:p14="http://schemas.microsoft.com/office/powerpoint/2010/main" val="262467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57035" y="1184821"/>
            <a:ext cx="6829247" cy="1338828"/>
          </a:xfrm>
          <a:prstGeom prst="rect">
            <a:avLst/>
          </a:prstGeom>
          <a:noFill/>
        </p:spPr>
        <p:txBody>
          <a:bodyPr wrap="square" rtlCol="0">
            <a:spAutoFit/>
          </a:bodyPr>
          <a:lstStyle/>
          <a:p>
            <a:pPr algn="ctr"/>
            <a:r>
              <a:rPr lang="en-US" sz="4500" b="1" i="1" dirty="0" smtClean="0"/>
              <a:t>School Culture Rewired</a:t>
            </a:r>
          </a:p>
          <a:p>
            <a:pPr algn="ctr"/>
            <a:r>
              <a:rPr lang="en-US" sz="3600" b="1" dirty="0" smtClean="0"/>
              <a:t>September 4, 2024</a:t>
            </a:r>
            <a:endParaRPr lang="en-US" sz="3600" b="1" dirty="0"/>
          </a:p>
        </p:txBody>
      </p:sp>
      <p:pic>
        <p:nvPicPr>
          <p:cNvPr id="7" name="Picture 2" descr="Book banner image for School Culture Rewired: Toward a More Positive and Productive School for All, 2nd Edition"/>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867400" y="2286000"/>
            <a:ext cx="2761944" cy="4142916"/>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781800" y="76200"/>
            <a:ext cx="2235315" cy="1346269"/>
          </a:xfrm>
          <a:prstGeom prst="rect">
            <a:avLst/>
          </a:prstGeom>
        </p:spPr>
      </p:pic>
      <p:sp>
        <p:nvSpPr>
          <p:cNvPr id="9" name="TextBox 8"/>
          <p:cNvSpPr txBox="1"/>
          <p:nvPr/>
        </p:nvSpPr>
        <p:spPr>
          <a:xfrm>
            <a:off x="1295400" y="3429000"/>
            <a:ext cx="4419600" cy="1446550"/>
          </a:xfrm>
          <a:prstGeom prst="rect">
            <a:avLst/>
          </a:prstGeom>
          <a:noFill/>
        </p:spPr>
        <p:txBody>
          <a:bodyPr wrap="square" rtlCol="0">
            <a:spAutoFit/>
          </a:bodyPr>
          <a:lstStyle/>
          <a:p>
            <a:r>
              <a:rPr lang="en-US" sz="4400" dirty="0" smtClean="0">
                <a:solidFill>
                  <a:srgbClr val="00B0F0"/>
                </a:solidFill>
              </a:rPr>
              <a:t>Steve Gruenert</a:t>
            </a:r>
          </a:p>
          <a:p>
            <a:r>
              <a:rPr lang="en-US" sz="4400" dirty="0" smtClean="0">
                <a:solidFill>
                  <a:srgbClr val="00B0F0"/>
                </a:solidFill>
              </a:rPr>
              <a:t>Todd Whitaker</a:t>
            </a:r>
            <a:endParaRPr lang="en-US" sz="4400" dirty="0">
              <a:solidFill>
                <a:srgbClr val="00B0F0"/>
              </a:solidFill>
            </a:endParaRPr>
          </a:p>
        </p:txBody>
      </p:sp>
    </p:spTree>
    <p:extLst>
      <p:ext uri="{BB962C8B-B14F-4D97-AF65-F5344CB8AC3E}">
        <p14:creationId xmlns:p14="http://schemas.microsoft.com/office/powerpoint/2010/main" val="1597245708"/>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3" name="Rectangle 332"/>
          <p:cNvSpPr/>
          <p:nvPr/>
        </p:nvSpPr>
        <p:spPr>
          <a:xfrm>
            <a:off x="4819189" y="1773066"/>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2" name="Rectangle 331"/>
          <p:cNvSpPr/>
          <p:nvPr/>
        </p:nvSpPr>
        <p:spPr>
          <a:xfrm>
            <a:off x="4816627" y="2811661"/>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1" name="Rectangle 330"/>
          <p:cNvSpPr/>
          <p:nvPr/>
        </p:nvSpPr>
        <p:spPr>
          <a:xfrm>
            <a:off x="481845" y="2816106"/>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0" name="Rectangle 329"/>
          <p:cNvSpPr/>
          <p:nvPr/>
        </p:nvSpPr>
        <p:spPr>
          <a:xfrm>
            <a:off x="470595" y="1782963"/>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 name="Group 2"/>
          <p:cNvGrpSpPr>
            <a:grpSpLocks/>
          </p:cNvGrpSpPr>
          <p:nvPr/>
        </p:nvGrpSpPr>
        <p:grpSpPr bwMode="auto">
          <a:xfrm>
            <a:off x="457200" y="2787849"/>
            <a:ext cx="4113356" cy="771525"/>
            <a:chOff x="182" y="1142"/>
            <a:chExt cx="2598" cy="486"/>
          </a:xfrm>
        </p:grpSpPr>
        <p:sp>
          <p:nvSpPr>
            <p:cNvPr id="3" name="Rectangle 3"/>
            <p:cNvSpPr>
              <a:spLocks noChangeArrowheads="1"/>
            </p:cNvSpPr>
            <p:nvPr/>
          </p:nvSpPr>
          <p:spPr bwMode="auto">
            <a:xfrm>
              <a:off x="182" y="1142"/>
              <a:ext cx="2459"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MORALE</a:t>
              </a:r>
              <a:r>
                <a:rPr lang="en-US" altLang="en-US" sz="2000" dirty="0">
                  <a:latin typeface="Times New Roman" pitchFamily="18" charset="0"/>
                </a:rPr>
                <a:t> </a:t>
              </a:r>
            </a:p>
            <a:p>
              <a:pPr algn="ctr"/>
              <a:r>
                <a:rPr lang="en-US" altLang="en-US" sz="1266" dirty="0">
                  <a:latin typeface="Times New Roman" pitchFamily="18" charset="0"/>
                </a:rPr>
                <a:t>(is the effort worth it)</a:t>
              </a:r>
            </a:p>
          </p:txBody>
        </p:sp>
        <p:sp>
          <p:nvSpPr>
            <p:cNvPr id="4" name="Rectangle 4"/>
            <p:cNvSpPr>
              <a:spLocks noChangeArrowheads="1"/>
            </p:cNvSpPr>
            <p:nvPr/>
          </p:nvSpPr>
          <p:spPr bwMode="auto">
            <a:xfrm>
              <a:off x="196" y="1156"/>
              <a:ext cx="2584" cy="4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000" dirty="0"/>
            </a:p>
          </p:txBody>
        </p:sp>
      </p:grpSp>
      <p:sp>
        <p:nvSpPr>
          <p:cNvPr id="5" name="Text Box 25"/>
          <p:cNvSpPr txBox="1">
            <a:spLocks noChangeArrowheads="1"/>
          </p:cNvSpPr>
          <p:nvPr/>
        </p:nvSpPr>
        <p:spPr bwMode="auto">
          <a:xfrm>
            <a:off x="184826" y="457200"/>
            <a:ext cx="86804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b="1" dirty="0">
                <a:latin typeface="+mn-lt"/>
              </a:rPr>
              <a:t>The Elements of Org. Climate</a:t>
            </a:r>
          </a:p>
        </p:txBody>
      </p:sp>
      <p:sp>
        <p:nvSpPr>
          <p:cNvPr id="6" name="Rectangle 27"/>
          <p:cNvSpPr>
            <a:spLocks noChangeArrowheads="1"/>
          </p:cNvSpPr>
          <p:nvPr/>
        </p:nvSpPr>
        <p:spPr bwMode="auto">
          <a:xfrm>
            <a:off x="469900" y="1786136"/>
            <a:ext cx="4102100"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dirty="0"/>
          </a:p>
        </p:txBody>
      </p:sp>
      <p:sp>
        <p:nvSpPr>
          <p:cNvPr id="7" name="Rectangle 29"/>
          <p:cNvSpPr>
            <a:spLocks noChangeArrowheads="1"/>
          </p:cNvSpPr>
          <p:nvPr/>
        </p:nvSpPr>
        <p:spPr bwMode="auto">
          <a:xfrm>
            <a:off x="4824413" y="1781375"/>
            <a:ext cx="4102100"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dirty="0"/>
          </a:p>
        </p:txBody>
      </p:sp>
      <p:sp>
        <p:nvSpPr>
          <p:cNvPr id="8" name="Rectangle 3"/>
          <p:cNvSpPr>
            <a:spLocks noChangeArrowheads="1"/>
          </p:cNvSpPr>
          <p:nvPr/>
        </p:nvSpPr>
        <p:spPr bwMode="auto">
          <a:xfrm>
            <a:off x="457199" y="1744861"/>
            <a:ext cx="4005557"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SATISFACTION</a:t>
            </a:r>
            <a:r>
              <a:rPr lang="en-US" altLang="en-US" sz="2000" dirty="0">
                <a:latin typeface="Times New Roman" pitchFamily="18" charset="0"/>
              </a:rPr>
              <a:t> </a:t>
            </a:r>
          </a:p>
          <a:p>
            <a:pPr algn="ctr"/>
            <a:r>
              <a:rPr lang="en-US" altLang="en-US" sz="1266" dirty="0" smtClean="0">
                <a:latin typeface="Times New Roman" pitchFamily="18" charset="0"/>
              </a:rPr>
              <a:t>(I like working here)</a:t>
            </a:r>
            <a:endParaRPr lang="en-US" altLang="en-US" sz="1266" dirty="0">
              <a:latin typeface="Times New Roman" pitchFamily="18" charset="0"/>
            </a:endParaRPr>
          </a:p>
        </p:txBody>
      </p:sp>
      <p:sp>
        <p:nvSpPr>
          <p:cNvPr id="9" name="Rectangle 3"/>
          <p:cNvSpPr>
            <a:spLocks noChangeArrowheads="1"/>
          </p:cNvSpPr>
          <p:nvPr/>
        </p:nvSpPr>
        <p:spPr bwMode="auto">
          <a:xfrm>
            <a:off x="4824413" y="1744861"/>
            <a:ext cx="3907288"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LOYALTY</a:t>
            </a:r>
            <a:r>
              <a:rPr lang="en-US" altLang="en-US" sz="2000" dirty="0">
                <a:latin typeface="Times New Roman" pitchFamily="18" charset="0"/>
              </a:rPr>
              <a:t> </a:t>
            </a:r>
          </a:p>
          <a:p>
            <a:pPr algn="ctr"/>
            <a:r>
              <a:rPr lang="en-US" altLang="en-US" sz="1266" dirty="0">
                <a:latin typeface="Times New Roman" pitchFamily="18" charset="0"/>
              </a:rPr>
              <a:t>(do we like the boss)</a:t>
            </a:r>
          </a:p>
        </p:txBody>
      </p:sp>
      <p:sp>
        <p:nvSpPr>
          <p:cNvPr id="10" name="Rectangle 29"/>
          <p:cNvSpPr>
            <a:spLocks noChangeArrowheads="1"/>
          </p:cNvSpPr>
          <p:nvPr/>
        </p:nvSpPr>
        <p:spPr bwMode="auto">
          <a:xfrm>
            <a:off x="4824413" y="2810075"/>
            <a:ext cx="4102100"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2400" dirty="0"/>
          </a:p>
        </p:txBody>
      </p:sp>
      <p:sp>
        <p:nvSpPr>
          <p:cNvPr id="11" name="Rectangle 3"/>
          <p:cNvSpPr>
            <a:spLocks noChangeArrowheads="1"/>
          </p:cNvSpPr>
          <p:nvPr/>
        </p:nvSpPr>
        <p:spPr bwMode="auto">
          <a:xfrm>
            <a:off x="4824413" y="2811661"/>
            <a:ext cx="4017662"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ATTITUDE</a:t>
            </a:r>
            <a:r>
              <a:rPr lang="en-US" altLang="en-US" sz="2000" dirty="0">
                <a:latin typeface="Times New Roman" pitchFamily="18" charset="0"/>
              </a:rPr>
              <a:t> </a:t>
            </a:r>
          </a:p>
          <a:p>
            <a:pPr algn="ctr"/>
            <a:r>
              <a:rPr lang="en-US" altLang="en-US" sz="1266" dirty="0">
                <a:latin typeface="Times New Roman" pitchFamily="18" charset="0"/>
              </a:rPr>
              <a:t>(how we approach our work)</a:t>
            </a:r>
          </a:p>
        </p:txBody>
      </p:sp>
      <p:sp>
        <p:nvSpPr>
          <p:cNvPr id="327" name="TextBox 326"/>
          <p:cNvSpPr txBox="1"/>
          <p:nvPr/>
        </p:nvSpPr>
        <p:spPr>
          <a:xfrm>
            <a:off x="457199" y="4928031"/>
            <a:ext cx="8362709" cy="1754326"/>
          </a:xfrm>
          <a:prstGeom prst="rect">
            <a:avLst/>
          </a:prstGeom>
          <a:noFill/>
        </p:spPr>
        <p:txBody>
          <a:bodyPr wrap="square" rtlCol="0">
            <a:spAutoFit/>
          </a:bodyPr>
          <a:lstStyle/>
          <a:p>
            <a:pPr algn="ctr"/>
            <a:r>
              <a:rPr lang="en-US" sz="3600" i="1" dirty="0"/>
              <a:t>These elements can </a:t>
            </a:r>
            <a:r>
              <a:rPr lang="en-US" sz="3600" i="1" dirty="0" smtClean="0"/>
              <a:t>feel like culture. </a:t>
            </a:r>
          </a:p>
          <a:p>
            <a:pPr algn="ctr"/>
            <a:r>
              <a:rPr lang="en-US" sz="3600" i="1" dirty="0" smtClean="0"/>
              <a:t>They can support a culture change.</a:t>
            </a:r>
            <a:r>
              <a:rPr lang="en-US" sz="3600" i="1" dirty="0"/>
              <a:t> </a:t>
            </a:r>
            <a:endParaRPr lang="en-US" sz="3600" i="1" dirty="0" smtClean="0"/>
          </a:p>
          <a:p>
            <a:pPr algn="ctr"/>
            <a:r>
              <a:rPr lang="en-US" sz="3600" i="1" dirty="0" smtClean="0"/>
              <a:t>They </a:t>
            </a:r>
            <a:r>
              <a:rPr lang="en-US" sz="3600" i="1" dirty="0"/>
              <a:t>can kill </a:t>
            </a:r>
            <a:r>
              <a:rPr lang="en-US" sz="3600" i="1" dirty="0" smtClean="0"/>
              <a:t>a </a:t>
            </a:r>
            <a:r>
              <a:rPr lang="en-US" sz="3600" i="1" dirty="0"/>
              <a:t>culture change</a:t>
            </a:r>
            <a:r>
              <a:rPr lang="en-US" sz="3600" i="1" dirty="0" smtClean="0"/>
              <a:t>.  </a:t>
            </a:r>
            <a:endParaRPr lang="en-US" sz="3600" i="1" dirty="0"/>
          </a:p>
        </p:txBody>
      </p:sp>
      <p:sp>
        <p:nvSpPr>
          <p:cNvPr id="17" name="TextBox 16"/>
          <p:cNvSpPr txBox="1"/>
          <p:nvPr/>
        </p:nvSpPr>
        <p:spPr>
          <a:xfrm>
            <a:off x="2895600" y="1066800"/>
            <a:ext cx="3124200" cy="707886"/>
          </a:xfrm>
          <a:prstGeom prst="rect">
            <a:avLst/>
          </a:prstGeom>
          <a:noFill/>
        </p:spPr>
        <p:txBody>
          <a:bodyPr wrap="square" rtlCol="0">
            <a:spAutoFit/>
          </a:bodyPr>
          <a:lstStyle/>
          <a:p>
            <a:pPr algn="ctr"/>
            <a:r>
              <a:rPr lang="en-US" sz="4000" b="1" dirty="0">
                <a:solidFill>
                  <a:srgbClr val="FF0000"/>
                </a:solidFill>
              </a:rPr>
              <a:t>n</a:t>
            </a:r>
            <a:r>
              <a:rPr lang="en-US" sz="4000" b="1" dirty="0" smtClean="0">
                <a:solidFill>
                  <a:srgbClr val="FF0000"/>
                </a:solidFill>
              </a:rPr>
              <a:t>ot culture</a:t>
            </a:r>
            <a:endParaRPr lang="en-US" sz="4000" b="1" dirty="0">
              <a:solidFill>
                <a:srgbClr val="FF0000"/>
              </a:solidFill>
            </a:endParaRPr>
          </a:p>
        </p:txBody>
      </p:sp>
      <p:sp>
        <p:nvSpPr>
          <p:cNvPr id="18" name="Rectangle 17"/>
          <p:cNvSpPr/>
          <p:nvPr/>
        </p:nvSpPr>
        <p:spPr>
          <a:xfrm>
            <a:off x="2209800" y="3845168"/>
            <a:ext cx="4724400" cy="894499"/>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413"/>
          </a:p>
        </p:txBody>
      </p:sp>
      <p:sp>
        <p:nvSpPr>
          <p:cNvPr id="19" name="Rectangle 29"/>
          <p:cNvSpPr>
            <a:spLocks noChangeArrowheads="1"/>
          </p:cNvSpPr>
          <p:nvPr/>
        </p:nvSpPr>
        <p:spPr bwMode="auto">
          <a:xfrm>
            <a:off x="2209800" y="3831494"/>
            <a:ext cx="4724400" cy="885019"/>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3413" dirty="0"/>
          </a:p>
        </p:txBody>
      </p:sp>
      <p:sp>
        <p:nvSpPr>
          <p:cNvPr id="20" name="Rectangle 3"/>
          <p:cNvSpPr>
            <a:spLocks noChangeArrowheads="1"/>
          </p:cNvSpPr>
          <p:nvPr/>
        </p:nvSpPr>
        <p:spPr bwMode="auto">
          <a:xfrm>
            <a:off x="1663570" y="3779564"/>
            <a:ext cx="5557032" cy="774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square" lIns="128694" tIns="63218" rIns="128694" bIns="63218">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800" dirty="0" smtClean="0">
                <a:latin typeface="Times New Roman" pitchFamily="18" charset="0"/>
              </a:rPr>
              <a:t>ENGAGEMENT </a:t>
            </a:r>
            <a:endParaRPr lang="en-US" altLang="en-US" sz="2800" dirty="0">
              <a:latin typeface="Times New Roman" pitchFamily="18" charset="0"/>
            </a:endParaRPr>
          </a:p>
          <a:p>
            <a:pPr algn="ctr"/>
            <a:r>
              <a:rPr lang="en-US" altLang="en-US" sz="1400" dirty="0">
                <a:latin typeface="Times New Roman" pitchFamily="18" charset="0"/>
              </a:rPr>
              <a:t>(do we show up)</a:t>
            </a:r>
          </a:p>
        </p:txBody>
      </p:sp>
    </p:spTree>
    <p:extLst>
      <p:ext uri="{BB962C8B-B14F-4D97-AF65-F5344CB8AC3E}">
        <p14:creationId xmlns:p14="http://schemas.microsoft.com/office/powerpoint/2010/main" val="39491579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20" name="Table 319"/>
          <p:cNvGraphicFramePr>
            <a:graphicFrameLocks noGrp="1"/>
          </p:cNvGraphicFramePr>
          <p:nvPr>
            <p:extLst>
              <p:ext uri="{D42A27DB-BD31-4B8C-83A1-F6EECF244321}">
                <p14:modId xmlns:p14="http://schemas.microsoft.com/office/powerpoint/2010/main" val="3528461713"/>
              </p:ext>
            </p:extLst>
          </p:nvPr>
        </p:nvGraphicFramePr>
        <p:xfrm>
          <a:off x="228600" y="70512"/>
          <a:ext cx="8839200" cy="6273138"/>
        </p:xfrm>
        <a:graphic>
          <a:graphicData uri="http://schemas.openxmlformats.org/drawingml/2006/table">
            <a:tbl>
              <a:tblPr firstRow="1" firstCol="1" bandRow="1">
                <a:tableStyleId>{10A1B5D5-9B99-4C35-A422-299274C87663}</a:tableStyleId>
              </a:tblPr>
              <a:tblGrid>
                <a:gridCol w="4114800">
                  <a:extLst>
                    <a:ext uri="{9D8B030D-6E8A-4147-A177-3AD203B41FA5}">
                      <a16:colId xmlns:a16="http://schemas.microsoft.com/office/drawing/2014/main" val="20000"/>
                    </a:ext>
                  </a:extLst>
                </a:gridCol>
                <a:gridCol w="4724400">
                  <a:extLst>
                    <a:ext uri="{9D8B030D-6E8A-4147-A177-3AD203B41FA5}">
                      <a16:colId xmlns:a16="http://schemas.microsoft.com/office/drawing/2014/main" val="20001"/>
                    </a:ext>
                  </a:extLst>
                </a:gridCol>
              </a:tblGrid>
              <a:tr h="1029029">
                <a:tc>
                  <a:txBody>
                    <a:bodyPr/>
                    <a:lstStyle/>
                    <a:p>
                      <a:pPr algn="ctr">
                        <a:spcAft>
                          <a:spcPts val="0"/>
                        </a:spcAft>
                      </a:pPr>
                      <a:r>
                        <a:rPr lang="en-US" sz="2800" dirty="0">
                          <a:effectLst/>
                        </a:rPr>
                        <a:t> </a:t>
                      </a:r>
                      <a:r>
                        <a:rPr lang="en-US" sz="4200" dirty="0" smtClean="0">
                          <a:effectLst/>
                        </a:rPr>
                        <a:t>Climate</a:t>
                      </a:r>
                      <a:r>
                        <a:rPr lang="en-US" sz="2800" dirty="0" smtClean="0">
                          <a:effectLst/>
                        </a:rPr>
                        <a:t>  </a:t>
                      </a:r>
                      <a:endParaRPr lang="en-US" sz="2800" b="1" dirty="0" smtClean="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800" dirty="0">
                          <a:effectLst/>
                        </a:rPr>
                        <a:t> </a:t>
                      </a:r>
                      <a:r>
                        <a:rPr lang="en-US" sz="4200" dirty="0" smtClean="0">
                          <a:effectLst/>
                        </a:rPr>
                        <a:t>Culture</a:t>
                      </a:r>
                      <a:r>
                        <a:rPr lang="en-US" sz="2800" dirty="0" smtClean="0">
                          <a:effectLst/>
                        </a:rPr>
                        <a:t>  </a:t>
                      </a:r>
                      <a:endParaRPr lang="en-US" sz="2800" b="1" dirty="0" smtClean="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805459">
                <a:tc>
                  <a:txBody>
                    <a:bodyPr/>
                    <a:lstStyle/>
                    <a:p>
                      <a:pPr algn="ctr">
                        <a:spcAft>
                          <a:spcPts val="0"/>
                        </a:spcAft>
                      </a:pPr>
                      <a:r>
                        <a:rPr lang="en-US" sz="2500" dirty="0" smtClean="0">
                          <a:effectLst/>
                        </a:rPr>
                        <a:t>attitude</a:t>
                      </a:r>
                      <a:r>
                        <a:rPr lang="en-US" sz="2800" dirty="0">
                          <a:effectLst/>
                        </a:rPr>
                        <a:t> </a:t>
                      </a:r>
                      <a:endParaRPr lang="en-US" sz="2800" b="1" dirty="0">
                        <a:solidFill>
                          <a:schemeClr val="tx1"/>
                        </a:solidFill>
                        <a:effectLst/>
                        <a:latin typeface="Calibri"/>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500" b="1" dirty="0" smtClean="0">
                          <a:effectLst/>
                        </a:rPr>
                        <a:t>(principal)</a:t>
                      </a:r>
                      <a:r>
                        <a:rPr lang="en-US" sz="2500" b="1" baseline="0" dirty="0" smtClean="0">
                          <a:effectLst/>
                        </a:rPr>
                        <a:t> p</a:t>
                      </a:r>
                      <a:r>
                        <a:rPr lang="en-US" sz="2500" b="1" dirty="0" smtClean="0">
                          <a:effectLst/>
                        </a:rPr>
                        <a:t>ersonality</a:t>
                      </a:r>
                      <a:endParaRPr lang="en-US" sz="2500" b="1" dirty="0" smtClean="0">
                        <a:solidFill>
                          <a:schemeClr val="tx1"/>
                        </a:solidFill>
                        <a:effectLst/>
                        <a:latin typeface="Calibri"/>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951159">
                <a:tc>
                  <a:txBody>
                    <a:bodyPr/>
                    <a:lstStyle/>
                    <a:p>
                      <a:pPr algn="ctr">
                        <a:spcAft>
                          <a:spcPts val="0"/>
                        </a:spcAft>
                      </a:pPr>
                      <a:endParaRPr lang="en-US" sz="1600" dirty="0" smtClean="0">
                        <a:effectLst/>
                      </a:endParaRPr>
                    </a:p>
                    <a:p>
                      <a:pPr algn="ctr">
                        <a:spcAft>
                          <a:spcPts val="0"/>
                        </a:spcAft>
                      </a:pPr>
                      <a:r>
                        <a:rPr lang="en-US" sz="2500" dirty="0" smtClean="0">
                          <a:effectLst/>
                        </a:rPr>
                        <a:t>is the fever </a:t>
                      </a:r>
                      <a:endParaRPr lang="en-US" sz="2500" b="1" dirty="0">
                        <a:solidFill>
                          <a:schemeClr val="tx1"/>
                        </a:solidFill>
                        <a:effectLst/>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US" sz="1600" b="1" dirty="0" smtClean="0">
                        <a:effectLst/>
                      </a:endParaRPr>
                    </a:p>
                    <a:p>
                      <a:pPr algn="ctr">
                        <a:spcAft>
                          <a:spcPts val="0"/>
                        </a:spcAft>
                      </a:pPr>
                      <a:r>
                        <a:rPr lang="en-US" sz="2500" b="1" dirty="0" smtClean="0">
                          <a:effectLst/>
                        </a:rPr>
                        <a:t>is the immune system</a:t>
                      </a:r>
                      <a:endParaRPr lang="en-US" sz="2500" b="1" dirty="0">
                        <a:solidFill>
                          <a:schemeClr val="tx1"/>
                        </a:solidFill>
                        <a:effectLst/>
                        <a:latin typeface="Calibri"/>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726937">
                <a:tc>
                  <a:txBody>
                    <a:bodyPr/>
                    <a:lstStyle/>
                    <a:p>
                      <a:pPr algn="ctr">
                        <a:spcAft>
                          <a:spcPts val="0"/>
                        </a:spcAft>
                      </a:pPr>
                      <a:r>
                        <a:rPr lang="en-US" sz="2500" dirty="0" smtClean="0">
                          <a:effectLst/>
                        </a:rPr>
                        <a:t>how we (are supposed</a:t>
                      </a:r>
                      <a:r>
                        <a:rPr lang="en-US" sz="2500" baseline="0" dirty="0" smtClean="0">
                          <a:effectLst/>
                        </a:rPr>
                        <a:t> to) </a:t>
                      </a:r>
                      <a:r>
                        <a:rPr lang="en-US" sz="2500" dirty="0" smtClean="0">
                          <a:effectLst/>
                        </a:rPr>
                        <a:t>feel</a:t>
                      </a:r>
                      <a:endParaRPr lang="en-US" sz="2500" b="1" dirty="0">
                        <a:solidFill>
                          <a:schemeClr val="tx1"/>
                        </a:solidFill>
                        <a:effectLst/>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500" b="1" dirty="0" smtClean="0">
                          <a:effectLst/>
                        </a:rPr>
                        <a:t>what we believe (prof. </a:t>
                      </a:r>
                      <a:r>
                        <a:rPr lang="en-US" sz="2500" b="1" dirty="0" err="1" smtClean="0">
                          <a:effectLst/>
                        </a:rPr>
                        <a:t>relig</a:t>
                      </a:r>
                      <a:r>
                        <a:rPr lang="en-US" sz="2500" b="1" dirty="0" smtClean="0">
                          <a:effectLst/>
                        </a:rPr>
                        <a:t>.)</a:t>
                      </a:r>
                      <a:endParaRPr lang="en-US" sz="2500" b="1" dirty="0">
                        <a:solidFill>
                          <a:schemeClr val="tx1"/>
                        </a:solidFill>
                        <a:effectLst/>
                        <a:latin typeface="Calibri"/>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4486496"/>
                  </a:ext>
                </a:extLst>
              </a:tr>
              <a:tr h="1200150">
                <a:tc>
                  <a:txBody>
                    <a:bodyPr/>
                    <a:lstStyle/>
                    <a:p>
                      <a:pPr algn="ctr">
                        <a:spcAft>
                          <a:spcPts val="0"/>
                        </a:spcAft>
                      </a:pPr>
                      <a:endParaRPr lang="en-US" sz="1800" dirty="0" smtClean="0">
                        <a:effectLst/>
                      </a:endParaRPr>
                    </a:p>
                    <a:p>
                      <a:pPr algn="ctr">
                        <a:spcAft>
                          <a:spcPts val="0"/>
                        </a:spcAft>
                      </a:pPr>
                      <a:r>
                        <a:rPr lang="en-US" sz="2500" dirty="0" smtClean="0">
                          <a:effectLst/>
                        </a:rPr>
                        <a:t>differs from Monday to Friday</a:t>
                      </a:r>
                      <a:endParaRPr lang="en-US" sz="2500" b="1" dirty="0" smtClean="0">
                        <a:solidFill>
                          <a:schemeClr val="tx1"/>
                        </a:solidFill>
                        <a:effectLst/>
                        <a:latin typeface="Calibri"/>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endParaRPr lang="en-US" sz="1600" b="1" dirty="0" smtClean="0">
                        <a:effectLst/>
                      </a:endParaRPr>
                    </a:p>
                    <a:p>
                      <a:pPr algn="ctr">
                        <a:spcAft>
                          <a:spcPts val="0"/>
                        </a:spcAft>
                      </a:pPr>
                      <a:r>
                        <a:rPr lang="en-US" sz="2500" b="1" dirty="0" smtClean="0">
                          <a:effectLst/>
                        </a:rPr>
                        <a:t>gives Mondays permission to be</a:t>
                      </a:r>
                      <a:r>
                        <a:rPr lang="en-US" sz="2500" b="1" baseline="0" dirty="0" smtClean="0">
                          <a:effectLst/>
                        </a:rPr>
                        <a:t> miserable</a:t>
                      </a:r>
                      <a:endParaRPr lang="en-US" sz="2500" b="1" dirty="0">
                        <a:solidFill>
                          <a:schemeClr val="tx1"/>
                        </a:solidFill>
                        <a:effectLst/>
                        <a:latin typeface="Calibri"/>
                      </a:endParaRPr>
                    </a:p>
                  </a:txBody>
                  <a:tcPr marL="48492" marR="4849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703154">
                <a:tc>
                  <a:txBody>
                    <a:bodyPr/>
                    <a:lstStyle/>
                    <a:p>
                      <a:pPr algn="ctr">
                        <a:spcAft>
                          <a:spcPts val="0"/>
                        </a:spcAft>
                      </a:pPr>
                      <a:r>
                        <a:rPr lang="en-US" sz="2500" dirty="0" smtClean="0">
                          <a:effectLst/>
                        </a:rPr>
                        <a:t>is easy</a:t>
                      </a:r>
                      <a:r>
                        <a:rPr lang="en-US" sz="2500" baseline="0" dirty="0" smtClean="0">
                          <a:effectLst/>
                        </a:rPr>
                        <a:t> to change</a:t>
                      </a:r>
                      <a:r>
                        <a:rPr lang="en-US" sz="2800" dirty="0">
                          <a:effectLst/>
                        </a:rPr>
                        <a:t> </a:t>
                      </a:r>
                      <a:endParaRPr lang="en-US" sz="2800" b="1" dirty="0">
                        <a:solidFill>
                          <a:schemeClr val="tx1"/>
                        </a:solidFill>
                        <a:effectLst/>
                        <a:latin typeface="Calibri"/>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en-US" sz="2500" b="1" dirty="0" smtClean="0">
                          <a:effectLst/>
                        </a:rPr>
                        <a:t>takes</a:t>
                      </a:r>
                      <a:r>
                        <a:rPr lang="en-US" sz="2500" b="1" baseline="0" dirty="0" smtClean="0">
                          <a:effectLst/>
                        </a:rPr>
                        <a:t> years to evolve</a:t>
                      </a:r>
                      <a:endParaRPr lang="en-US" sz="2500" b="1" dirty="0">
                        <a:solidFill>
                          <a:schemeClr val="tx1"/>
                        </a:solidFill>
                        <a:effectLst/>
                        <a:latin typeface="Calibri"/>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85725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dirty="0" smtClean="0">
                          <a:effectLst/>
                        </a:rPr>
                        <a:t>is in your head*                                        </a:t>
                      </a:r>
                      <a:endParaRPr lang="en-US" sz="2800" b="1" dirty="0">
                        <a:solidFill>
                          <a:srgbClr val="FF0000"/>
                        </a:solidFill>
                        <a:effectLst/>
                        <a:latin typeface="Calibri"/>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baseline="0" dirty="0" smtClean="0">
                          <a:effectLst/>
                        </a:rPr>
                        <a:t>is in your head*</a:t>
                      </a:r>
                      <a:endParaRPr lang="en-US" sz="2800" b="1" dirty="0" smtClean="0">
                        <a:solidFill>
                          <a:srgbClr val="FF0000"/>
                        </a:solidFill>
                        <a:effectLst/>
                      </a:endParaRPr>
                    </a:p>
                  </a:txBody>
                  <a:tcPr marL="48492" marR="48492"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 name="TextBox 1"/>
          <p:cNvSpPr txBox="1"/>
          <p:nvPr/>
        </p:nvSpPr>
        <p:spPr>
          <a:xfrm>
            <a:off x="762000" y="609600"/>
            <a:ext cx="3124200" cy="369332"/>
          </a:xfrm>
          <a:prstGeom prst="rect">
            <a:avLst/>
          </a:prstGeom>
          <a:noFill/>
        </p:spPr>
        <p:txBody>
          <a:bodyPr wrap="square" rtlCol="0">
            <a:spAutoFit/>
          </a:bodyPr>
          <a:lstStyle/>
          <a:p>
            <a:pPr algn="ctr"/>
            <a:r>
              <a:rPr lang="en-US" b="1" dirty="0">
                <a:solidFill>
                  <a:srgbClr val="FF0000"/>
                </a:solidFill>
              </a:rPr>
              <a:t>i</a:t>
            </a:r>
            <a:r>
              <a:rPr lang="en-US" b="1" dirty="0" smtClean="0">
                <a:solidFill>
                  <a:srgbClr val="FF0000"/>
                </a:solidFill>
              </a:rPr>
              <a:t>s not culture</a:t>
            </a:r>
            <a:endParaRPr lang="en-US" b="1" dirty="0">
              <a:solidFill>
                <a:srgbClr val="FF0000"/>
              </a:solidFill>
            </a:endParaRPr>
          </a:p>
        </p:txBody>
      </p:sp>
      <p:sp>
        <p:nvSpPr>
          <p:cNvPr id="3" name="TextBox 2"/>
          <p:cNvSpPr txBox="1"/>
          <p:nvPr/>
        </p:nvSpPr>
        <p:spPr>
          <a:xfrm>
            <a:off x="1066800" y="6400800"/>
            <a:ext cx="7315200" cy="369332"/>
          </a:xfrm>
          <a:prstGeom prst="rect">
            <a:avLst/>
          </a:prstGeom>
          <a:noFill/>
        </p:spPr>
        <p:txBody>
          <a:bodyPr wrap="square" rtlCol="0">
            <a:spAutoFit/>
          </a:bodyPr>
          <a:lstStyle/>
          <a:p>
            <a:r>
              <a:rPr lang="en-US" b="1" dirty="0" smtClean="0"/>
              <a:t>*It is easier to change a school than to change your mind about a school.</a:t>
            </a:r>
            <a:endParaRPr lang="en-US" b="1" dirty="0"/>
          </a:p>
        </p:txBody>
      </p:sp>
      <p:sp>
        <p:nvSpPr>
          <p:cNvPr id="5" name="TextBox 4"/>
          <p:cNvSpPr txBox="1"/>
          <p:nvPr/>
        </p:nvSpPr>
        <p:spPr>
          <a:xfrm>
            <a:off x="5257800" y="609600"/>
            <a:ext cx="3124200" cy="369332"/>
          </a:xfrm>
          <a:prstGeom prst="rect">
            <a:avLst/>
          </a:prstGeom>
          <a:noFill/>
        </p:spPr>
        <p:txBody>
          <a:bodyPr wrap="square" rtlCol="0">
            <a:spAutoFit/>
          </a:bodyPr>
          <a:lstStyle/>
          <a:p>
            <a:pPr algn="ctr"/>
            <a:r>
              <a:rPr lang="en-US" b="1" dirty="0">
                <a:solidFill>
                  <a:srgbClr val="FF0000"/>
                </a:solidFill>
              </a:rPr>
              <a:t>i</a:t>
            </a:r>
            <a:r>
              <a:rPr lang="en-US" b="1" dirty="0" smtClean="0">
                <a:solidFill>
                  <a:srgbClr val="FF0000"/>
                </a:solidFill>
              </a:rPr>
              <a:t>s bigger than climate</a:t>
            </a:r>
            <a:endParaRPr lang="en-US" b="1" dirty="0">
              <a:solidFill>
                <a:srgbClr val="FF0000"/>
              </a:solidFill>
            </a:endParaRPr>
          </a:p>
        </p:txBody>
      </p:sp>
    </p:spTree>
    <p:extLst>
      <p:ext uri="{BB962C8B-B14F-4D97-AF65-F5344CB8AC3E}">
        <p14:creationId xmlns:p14="http://schemas.microsoft.com/office/powerpoint/2010/main" val="32765316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590800"/>
            <a:ext cx="8229600" cy="1143000"/>
          </a:xfrm>
        </p:spPr>
        <p:txBody>
          <a:bodyPr>
            <a:noAutofit/>
          </a:bodyPr>
          <a:lstStyle/>
          <a:p>
            <a:r>
              <a:rPr lang="en-US" sz="5400" b="1" dirty="0"/>
              <a:t>If we change today, we change the climate. If we never change back, we change the </a:t>
            </a:r>
            <a:r>
              <a:rPr lang="en-US" sz="5400" b="1" dirty="0" smtClean="0"/>
              <a:t>culture.</a:t>
            </a:r>
            <a:endParaRPr lang="en-US" sz="5400" b="1" dirty="0"/>
          </a:p>
        </p:txBody>
      </p:sp>
    </p:spTree>
    <p:extLst>
      <p:ext uri="{BB962C8B-B14F-4D97-AF65-F5344CB8AC3E}">
        <p14:creationId xmlns:p14="http://schemas.microsoft.com/office/powerpoint/2010/main" val="311942004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667000"/>
            <a:ext cx="8305800" cy="994172"/>
          </a:xfrm>
        </p:spPr>
        <p:txBody>
          <a:bodyPr>
            <a:noAutofit/>
          </a:bodyPr>
          <a:lstStyle/>
          <a:p>
            <a:pPr algn="ctr"/>
            <a:r>
              <a:rPr lang="en-US" sz="5062" b="1" dirty="0" smtClean="0"/>
              <a:t>  In any organization you </a:t>
            </a:r>
            <a:r>
              <a:rPr lang="en-US" sz="5062" b="1" dirty="0"/>
              <a:t>cannot create a culture. </a:t>
            </a:r>
            <a:r>
              <a:rPr lang="en-US" sz="5062" b="1" dirty="0" smtClean="0"/>
              <a:t/>
            </a:r>
            <a:br>
              <a:rPr lang="en-US" sz="5062" b="1" dirty="0" smtClean="0"/>
            </a:br>
            <a:r>
              <a:rPr lang="en-US" sz="5062" b="1" dirty="0"/>
              <a:t/>
            </a:r>
            <a:br>
              <a:rPr lang="en-US" sz="5062" b="1" dirty="0"/>
            </a:br>
            <a:r>
              <a:rPr lang="en-US" sz="5062" b="1" dirty="0" smtClean="0"/>
              <a:t>There </a:t>
            </a:r>
            <a:r>
              <a:rPr lang="en-US" sz="5062" b="1" dirty="0"/>
              <a:t>is already one there</a:t>
            </a:r>
            <a:r>
              <a:rPr lang="en-US" sz="5062" b="1" dirty="0" smtClean="0"/>
              <a:t>.</a:t>
            </a:r>
            <a:br>
              <a:rPr lang="en-US" sz="5062" b="1" dirty="0" smtClean="0"/>
            </a:br>
            <a:r>
              <a:rPr lang="en-US" sz="5062" b="1" dirty="0"/>
              <a:t/>
            </a:r>
            <a:br>
              <a:rPr lang="en-US" sz="5062" b="1" dirty="0"/>
            </a:br>
            <a:r>
              <a:rPr lang="en-US" sz="5062" b="1" dirty="0" smtClean="0"/>
              <a:t>There is never a blank slate.</a:t>
            </a:r>
            <a:endParaRPr lang="en-US" sz="5062" b="1" dirty="0"/>
          </a:p>
        </p:txBody>
      </p:sp>
    </p:spTree>
    <p:extLst>
      <p:ext uri="{BB962C8B-B14F-4D97-AF65-F5344CB8AC3E}">
        <p14:creationId xmlns:p14="http://schemas.microsoft.com/office/powerpoint/2010/main" val="2192863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3"/>
          <p:cNvSpPr>
            <a:spLocks noGrp="1"/>
          </p:cNvSpPr>
          <p:nvPr>
            <p:ph type="title"/>
          </p:nvPr>
        </p:nvSpPr>
        <p:spPr>
          <a:xfrm>
            <a:off x="914400" y="1371600"/>
            <a:ext cx="7498081" cy="1508761"/>
          </a:xfrm>
        </p:spPr>
        <p:txBody>
          <a:bodyPr>
            <a:noAutofit/>
          </a:bodyPr>
          <a:lstStyle/>
          <a:p>
            <a:pPr algn="ctr"/>
            <a:r>
              <a:rPr lang="en-US" sz="6187" b="1" dirty="0">
                <a:latin typeface="+mn-lt"/>
              </a:rPr>
              <a:t>Ineffective cultures let the wrong things matter.</a:t>
            </a:r>
          </a:p>
        </p:txBody>
      </p:sp>
      <p:sp>
        <p:nvSpPr>
          <p:cNvPr id="2" name="TextBox 1"/>
          <p:cNvSpPr txBox="1"/>
          <p:nvPr/>
        </p:nvSpPr>
        <p:spPr>
          <a:xfrm>
            <a:off x="609600" y="4038600"/>
            <a:ext cx="8229600" cy="2308324"/>
          </a:xfrm>
          <a:prstGeom prst="rect">
            <a:avLst/>
          </a:prstGeom>
          <a:noFill/>
        </p:spPr>
        <p:txBody>
          <a:bodyPr wrap="square" rtlCol="0">
            <a:spAutoFit/>
          </a:bodyPr>
          <a:lstStyle/>
          <a:p>
            <a:pPr algn="ctr"/>
            <a:r>
              <a:rPr lang="en-US" sz="4800" b="1" dirty="0" smtClean="0"/>
              <a:t>Even the most toxic cultures will have something that is important.</a:t>
            </a:r>
            <a:endParaRPr lang="en-US" sz="4800" b="1" dirty="0"/>
          </a:p>
        </p:txBody>
      </p:sp>
    </p:spTree>
    <p:extLst>
      <p:ext uri="{BB962C8B-B14F-4D97-AF65-F5344CB8AC3E}">
        <p14:creationId xmlns:p14="http://schemas.microsoft.com/office/powerpoint/2010/main" val="263656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2514600"/>
            <a:ext cx="8229600" cy="1143000"/>
          </a:xfrm>
        </p:spPr>
        <p:txBody>
          <a:bodyPr>
            <a:noAutofit/>
          </a:bodyPr>
          <a:lstStyle/>
          <a:p>
            <a:r>
              <a:rPr lang="en-US" sz="6000" b="1" dirty="0" smtClean="0"/>
              <a:t>Culture is simply peer pressure for adults.</a:t>
            </a:r>
            <a:endParaRPr lang="en-US" sz="6000" b="1" dirty="0"/>
          </a:p>
        </p:txBody>
      </p:sp>
    </p:spTree>
    <p:extLst>
      <p:ext uri="{BB962C8B-B14F-4D97-AF65-F5344CB8AC3E}">
        <p14:creationId xmlns:p14="http://schemas.microsoft.com/office/powerpoint/2010/main" val="68062083"/>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470377" y="1600200"/>
            <a:ext cx="8279445" cy="5909310"/>
          </a:xfrm>
          <a:prstGeom prst="rect">
            <a:avLst/>
          </a:prstGeom>
          <a:noFill/>
        </p:spPr>
        <p:txBody>
          <a:bodyPr wrap="square" rtlCol="0">
            <a:spAutoFit/>
          </a:bodyPr>
          <a:lstStyle/>
          <a:p>
            <a:pPr algn="ctr"/>
            <a:r>
              <a:rPr lang="en-US" sz="5400" b="1" i="1" dirty="0" smtClean="0"/>
              <a:t>The culture you have was once a subculture.</a:t>
            </a:r>
          </a:p>
          <a:p>
            <a:pPr algn="ctr"/>
            <a:endParaRPr lang="en-US" sz="5400" b="1" i="1" dirty="0" smtClean="0"/>
          </a:p>
          <a:p>
            <a:pPr algn="ctr"/>
            <a:r>
              <a:rPr lang="en-US" sz="5400" b="1" i="1" dirty="0" smtClean="0"/>
              <a:t>The culture you need will start as a subculture.</a:t>
            </a:r>
            <a:endParaRPr lang="en-US" sz="5400" b="1" i="1" dirty="0"/>
          </a:p>
          <a:p>
            <a:pPr algn="ctr"/>
            <a:endParaRPr lang="en-US" sz="5400" b="1" i="1" dirty="0"/>
          </a:p>
          <a:p>
            <a:pPr algn="ctr"/>
            <a:endParaRPr lang="en-US" sz="5400" b="1" i="1" dirty="0"/>
          </a:p>
        </p:txBody>
      </p:sp>
      <p:sp>
        <p:nvSpPr>
          <p:cNvPr id="4" name="TextBox 3"/>
          <p:cNvSpPr txBox="1"/>
          <p:nvPr/>
        </p:nvSpPr>
        <p:spPr>
          <a:xfrm>
            <a:off x="838200" y="381000"/>
            <a:ext cx="7543800" cy="830997"/>
          </a:xfrm>
          <a:prstGeom prst="rect">
            <a:avLst/>
          </a:prstGeom>
          <a:noFill/>
        </p:spPr>
        <p:txBody>
          <a:bodyPr wrap="square" rtlCol="0">
            <a:spAutoFit/>
          </a:bodyPr>
          <a:lstStyle/>
          <a:p>
            <a:r>
              <a:rPr lang="en-US" sz="4800" b="1" dirty="0" smtClean="0"/>
              <a:t>Changing a Culture…</a:t>
            </a:r>
            <a:endParaRPr lang="en-US" sz="4800" b="1" dirty="0"/>
          </a:p>
        </p:txBody>
      </p:sp>
    </p:spTree>
    <p:extLst>
      <p:ext uri="{BB962C8B-B14F-4D97-AF65-F5344CB8AC3E}">
        <p14:creationId xmlns:p14="http://schemas.microsoft.com/office/powerpoint/2010/main" val="158743104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155442"/>
            <a:ext cx="8199120" cy="5016758"/>
          </a:xfrm>
          <a:prstGeom prst="rect">
            <a:avLst/>
          </a:prstGeom>
          <a:noFill/>
        </p:spPr>
        <p:txBody>
          <a:bodyPr wrap="square" rtlCol="0">
            <a:spAutoFit/>
          </a:bodyPr>
          <a:lstStyle/>
          <a:p>
            <a:pPr algn="ctr"/>
            <a:r>
              <a:rPr lang="en-US" sz="3200" b="1" i="1" dirty="0"/>
              <a:t>People in the same place may gather </a:t>
            </a:r>
            <a:r>
              <a:rPr lang="en-US" sz="3200" b="1" i="1" dirty="0" smtClean="0"/>
              <a:t>who </a:t>
            </a:r>
            <a:r>
              <a:rPr lang="en-US" sz="3200" b="1" i="1" dirty="0"/>
              <a:t>share a </a:t>
            </a:r>
            <a:r>
              <a:rPr lang="en-US" sz="3200" b="1" i="1" dirty="0" smtClean="0"/>
              <a:t>space, preference</a:t>
            </a:r>
            <a:r>
              <a:rPr lang="en-US" sz="3200" b="1" i="1" dirty="0"/>
              <a:t>, </a:t>
            </a:r>
            <a:r>
              <a:rPr lang="en-US" sz="3200" b="1" i="1" dirty="0" smtClean="0"/>
              <a:t>problem </a:t>
            </a:r>
            <a:r>
              <a:rPr lang="en-US" sz="3200" b="1" i="1" dirty="0"/>
              <a:t>or a </a:t>
            </a:r>
            <a:r>
              <a:rPr lang="en-US" sz="3200" b="1" i="1" dirty="0" smtClean="0"/>
              <a:t>task.</a:t>
            </a:r>
          </a:p>
          <a:p>
            <a:pPr algn="ctr"/>
            <a:endParaRPr lang="en-US" sz="3200" b="1" i="1" dirty="0"/>
          </a:p>
          <a:p>
            <a:pPr algn="ctr"/>
            <a:r>
              <a:rPr lang="en-US" sz="3200" b="1" i="1" dirty="0"/>
              <a:t>I</a:t>
            </a:r>
            <a:r>
              <a:rPr lang="en-US" sz="3200" b="1" i="1" dirty="0" smtClean="0"/>
              <a:t>f a </a:t>
            </a:r>
            <a:r>
              <a:rPr lang="en-US" sz="3200" b="1" i="1" dirty="0"/>
              <a:t>problem or task cannot be </a:t>
            </a:r>
            <a:r>
              <a:rPr lang="en-US" sz="3200" b="1" i="1" dirty="0" smtClean="0"/>
              <a:t>solved </a:t>
            </a:r>
            <a:r>
              <a:rPr lang="en-US" sz="3200" b="1" i="1" dirty="0"/>
              <a:t>by the larger </a:t>
            </a:r>
            <a:r>
              <a:rPr lang="en-US" sz="3200" b="1" i="1" dirty="0" smtClean="0"/>
              <a:t>culture, this small group will band to address the discomfort (see climate elements).</a:t>
            </a:r>
            <a:endParaRPr lang="en-US" sz="3200" b="1" i="1" dirty="0"/>
          </a:p>
          <a:p>
            <a:pPr algn="ctr"/>
            <a:endParaRPr lang="en-US" sz="3200" b="1" i="1" dirty="0" smtClean="0"/>
          </a:p>
          <a:p>
            <a:pPr algn="ctr"/>
            <a:r>
              <a:rPr lang="en-US" sz="3200" b="1" i="1" dirty="0" smtClean="0"/>
              <a:t>The </a:t>
            </a:r>
            <a:r>
              <a:rPr lang="en-US" sz="3200" b="1" i="1" dirty="0"/>
              <a:t>group will bond by virtue of the way they solve problems and less about the actual problems that they </a:t>
            </a:r>
            <a:r>
              <a:rPr lang="en-US" sz="3200" b="1" i="1" dirty="0" smtClean="0"/>
              <a:t>face (see culture elements). </a:t>
            </a:r>
            <a:endParaRPr lang="en-US" sz="3200" b="1" i="1" dirty="0"/>
          </a:p>
        </p:txBody>
      </p:sp>
      <p:sp>
        <p:nvSpPr>
          <p:cNvPr id="4" name="TextBox 3"/>
          <p:cNvSpPr txBox="1"/>
          <p:nvPr/>
        </p:nvSpPr>
        <p:spPr>
          <a:xfrm>
            <a:off x="228600" y="76200"/>
            <a:ext cx="7543800" cy="830997"/>
          </a:xfrm>
          <a:prstGeom prst="rect">
            <a:avLst/>
          </a:prstGeom>
          <a:noFill/>
        </p:spPr>
        <p:txBody>
          <a:bodyPr wrap="square" rtlCol="0">
            <a:spAutoFit/>
          </a:bodyPr>
          <a:lstStyle/>
          <a:p>
            <a:r>
              <a:rPr lang="en-US" sz="4800" b="1" dirty="0" smtClean="0"/>
              <a:t>Creating a Subculture…</a:t>
            </a:r>
            <a:endParaRPr lang="en-US" sz="4800" b="1" dirty="0"/>
          </a:p>
        </p:txBody>
      </p:sp>
      <p:sp>
        <p:nvSpPr>
          <p:cNvPr id="6" name="Right Arrow 5"/>
          <p:cNvSpPr/>
          <p:nvPr/>
        </p:nvSpPr>
        <p:spPr>
          <a:xfrm rot="5400000">
            <a:off x="4305300" y="3924300"/>
            <a:ext cx="381000" cy="914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7" name="Right Arrow 6"/>
          <p:cNvSpPr/>
          <p:nvPr/>
        </p:nvSpPr>
        <p:spPr>
          <a:xfrm rot="5400000">
            <a:off x="4261658" y="2025521"/>
            <a:ext cx="381000" cy="914400"/>
          </a:xfrm>
          <a:prstGeom prst="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Tree>
    <p:extLst>
      <p:ext uri="{BB962C8B-B14F-4D97-AF65-F5344CB8AC3E}">
        <p14:creationId xmlns:p14="http://schemas.microsoft.com/office/powerpoint/2010/main" val="783458824"/>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38200" y="1219200"/>
            <a:ext cx="7368540" cy="2554545"/>
          </a:xfrm>
          <a:prstGeom prst="rect">
            <a:avLst/>
          </a:prstGeom>
          <a:noFill/>
        </p:spPr>
        <p:txBody>
          <a:bodyPr wrap="square" rtlCol="0">
            <a:spAutoFit/>
          </a:bodyPr>
          <a:lstStyle/>
          <a:p>
            <a:pPr algn="ctr"/>
            <a:r>
              <a:rPr lang="en-US" sz="4000" b="1" i="1" dirty="0"/>
              <a:t>Subcultures are not people with the same problems, they are people with the same solutions, regardless of the problem.</a:t>
            </a:r>
          </a:p>
        </p:txBody>
      </p:sp>
      <p:sp>
        <p:nvSpPr>
          <p:cNvPr id="4" name="TextBox 3"/>
          <p:cNvSpPr txBox="1"/>
          <p:nvPr/>
        </p:nvSpPr>
        <p:spPr>
          <a:xfrm>
            <a:off x="762000" y="4038600"/>
            <a:ext cx="7772400" cy="1938992"/>
          </a:xfrm>
          <a:prstGeom prst="rect">
            <a:avLst/>
          </a:prstGeom>
          <a:noFill/>
        </p:spPr>
        <p:txBody>
          <a:bodyPr wrap="square" rtlCol="0">
            <a:spAutoFit/>
          </a:bodyPr>
          <a:lstStyle/>
          <a:p>
            <a:pPr algn="ctr"/>
            <a:r>
              <a:rPr lang="en-US" sz="4000" b="1" i="1" dirty="0" smtClean="0">
                <a:solidFill>
                  <a:srgbClr val="FF0000"/>
                </a:solidFill>
              </a:rPr>
              <a:t>They do not seek to solve the problem as much as they want to end the discomfort of the problem.</a:t>
            </a:r>
            <a:endParaRPr lang="en-US" sz="4000" b="1" i="1" dirty="0">
              <a:solidFill>
                <a:srgbClr val="FF0000"/>
              </a:solidFill>
            </a:endParaRPr>
          </a:p>
        </p:txBody>
      </p:sp>
      <p:sp>
        <p:nvSpPr>
          <p:cNvPr id="8" name="TextBox 7"/>
          <p:cNvSpPr txBox="1"/>
          <p:nvPr/>
        </p:nvSpPr>
        <p:spPr>
          <a:xfrm>
            <a:off x="228600" y="76200"/>
            <a:ext cx="7543800" cy="830997"/>
          </a:xfrm>
          <a:prstGeom prst="rect">
            <a:avLst/>
          </a:prstGeom>
          <a:noFill/>
        </p:spPr>
        <p:txBody>
          <a:bodyPr wrap="square" rtlCol="0">
            <a:spAutoFit/>
          </a:bodyPr>
          <a:lstStyle/>
          <a:p>
            <a:r>
              <a:rPr lang="en-US" sz="4800" b="1" dirty="0" smtClean="0"/>
              <a:t>Creating a Subculture…</a:t>
            </a:r>
            <a:endParaRPr lang="en-US" sz="4800" b="1" dirty="0"/>
          </a:p>
        </p:txBody>
      </p:sp>
    </p:spTree>
    <p:extLst>
      <p:ext uri="{BB962C8B-B14F-4D97-AF65-F5344CB8AC3E}">
        <p14:creationId xmlns:p14="http://schemas.microsoft.com/office/powerpoint/2010/main" val="9723097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914400" y="1828800"/>
            <a:ext cx="7138410" cy="4247317"/>
          </a:xfrm>
          <a:prstGeom prst="rect">
            <a:avLst/>
          </a:prstGeom>
          <a:noFill/>
        </p:spPr>
        <p:txBody>
          <a:bodyPr wrap="square" rtlCol="0">
            <a:spAutoFit/>
          </a:bodyPr>
          <a:lstStyle/>
          <a:p>
            <a:pPr algn="ctr"/>
            <a:r>
              <a:rPr lang="en-US" sz="5400" i="1" dirty="0" smtClean="0"/>
              <a:t>Build a leadership team (subculture) led by the teachers who are influencers, respected, and socially connected.</a:t>
            </a:r>
            <a:endParaRPr lang="en-US" sz="5400" i="1" dirty="0"/>
          </a:p>
        </p:txBody>
      </p:sp>
      <p:sp>
        <p:nvSpPr>
          <p:cNvPr id="3" name="TextBox 2"/>
          <p:cNvSpPr txBox="1"/>
          <p:nvPr/>
        </p:nvSpPr>
        <p:spPr>
          <a:xfrm>
            <a:off x="304800" y="381000"/>
            <a:ext cx="7308197" cy="923330"/>
          </a:xfrm>
          <a:prstGeom prst="rect">
            <a:avLst/>
          </a:prstGeom>
          <a:noFill/>
        </p:spPr>
        <p:txBody>
          <a:bodyPr wrap="square" rtlCol="0">
            <a:spAutoFit/>
          </a:bodyPr>
          <a:lstStyle/>
          <a:p>
            <a:r>
              <a:rPr lang="en-US" sz="5400" b="1" dirty="0"/>
              <a:t>Creating a Subculture…</a:t>
            </a:r>
          </a:p>
        </p:txBody>
      </p:sp>
    </p:spTree>
    <p:extLst>
      <p:ext uri="{BB962C8B-B14F-4D97-AF65-F5344CB8AC3E}">
        <p14:creationId xmlns:p14="http://schemas.microsoft.com/office/powerpoint/2010/main" val="371990264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1600" y="2571750"/>
            <a:ext cx="6343650" cy="857250"/>
          </a:xfrm>
        </p:spPr>
        <p:txBody>
          <a:bodyPr>
            <a:noAutofit/>
          </a:bodyPr>
          <a:lstStyle/>
          <a:p>
            <a:r>
              <a:rPr lang="en-US" b="1" dirty="0">
                <a:solidFill>
                  <a:srgbClr val="0070C0"/>
                </a:solidFill>
              </a:rPr>
              <a:t>…schools where teachers talk about student achievement when they do not have to.</a:t>
            </a:r>
          </a:p>
        </p:txBody>
      </p:sp>
      <p:sp>
        <p:nvSpPr>
          <p:cNvPr id="3" name="TextBox 2"/>
          <p:cNvSpPr txBox="1"/>
          <p:nvPr/>
        </p:nvSpPr>
        <p:spPr>
          <a:xfrm>
            <a:off x="838200" y="685800"/>
            <a:ext cx="6704064" cy="707886"/>
          </a:xfrm>
          <a:prstGeom prst="rect">
            <a:avLst/>
          </a:prstGeom>
          <a:noFill/>
        </p:spPr>
        <p:txBody>
          <a:bodyPr wrap="square" rtlCol="0">
            <a:spAutoFit/>
          </a:bodyPr>
          <a:lstStyle/>
          <a:p>
            <a:r>
              <a:rPr lang="en-US" sz="4000" b="1" i="1" dirty="0"/>
              <a:t>What we are trying to build….</a:t>
            </a:r>
          </a:p>
        </p:txBody>
      </p:sp>
      <p:sp>
        <p:nvSpPr>
          <p:cNvPr id="4" name="TextBox 3"/>
          <p:cNvSpPr txBox="1"/>
          <p:nvPr/>
        </p:nvSpPr>
        <p:spPr>
          <a:xfrm>
            <a:off x="381000" y="4495800"/>
            <a:ext cx="8305799" cy="1938992"/>
          </a:xfrm>
          <a:prstGeom prst="rect">
            <a:avLst/>
          </a:prstGeom>
          <a:noFill/>
        </p:spPr>
        <p:txBody>
          <a:bodyPr wrap="square" rtlCol="0">
            <a:spAutoFit/>
          </a:bodyPr>
          <a:lstStyle/>
          <a:p>
            <a:pPr algn="ctr"/>
            <a:r>
              <a:rPr lang="en-US" sz="4000" b="1" dirty="0">
                <a:solidFill>
                  <a:srgbClr val="FF0000"/>
                </a:solidFill>
              </a:rPr>
              <a:t>…schools where effective teachers want to work and the ineffective teachers run away from.</a:t>
            </a:r>
          </a:p>
        </p:txBody>
      </p:sp>
    </p:spTree>
    <p:extLst>
      <p:ext uri="{BB962C8B-B14F-4D97-AF65-F5344CB8AC3E}">
        <p14:creationId xmlns:p14="http://schemas.microsoft.com/office/powerpoint/2010/main" val="317390485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362200" y="192960"/>
          <a:ext cx="6553200" cy="5234240"/>
        </p:xfrm>
        <a:graphic>
          <a:graphicData uri="http://schemas.openxmlformats.org/drawingml/2006/table">
            <a:tbl>
              <a:tblPr firstRow="1" bandRow="1">
                <a:tableStyleId>{9D7B26C5-4107-4FEC-AEDC-1716B250A1EF}</a:tableStyleId>
              </a:tblPr>
              <a:tblGrid>
                <a:gridCol w="655320">
                  <a:extLst>
                    <a:ext uri="{9D8B030D-6E8A-4147-A177-3AD203B41FA5}">
                      <a16:colId xmlns:a16="http://schemas.microsoft.com/office/drawing/2014/main" val="20000"/>
                    </a:ext>
                  </a:extLst>
                </a:gridCol>
                <a:gridCol w="655320">
                  <a:extLst>
                    <a:ext uri="{9D8B030D-6E8A-4147-A177-3AD203B41FA5}">
                      <a16:colId xmlns:a16="http://schemas.microsoft.com/office/drawing/2014/main" val="20001"/>
                    </a:ext>
                  </a:extLst>
                </a:gridCol>
                <a:gridCol w="655320">
                  <a:extLst>
                    <a:ext uri="{9D8B030D-6E8A-4147-A177-3AD203B41FA5}">
                      <a16:colId xmlns:a16="http://schemas.microsoft.com/office/drawing/2014/main" val="20002"/>
                    </a:ext>
                  </a:extLst>
                </a:gridCol>
                <a:gridCol w="655320">
                  <a:extLst>
                    <a:ext uri="{9D8B030D-6E8A-4147-A177-3AD203B41FA5}">
                      <a16:colId xmlns:a16="http://schemas.microsoft.com/office/drawing/2014/main" val="20003"/>
                    </a:ext>
                  </a:extLst>
                </a:gridCol>
                <a:gridCol w="655320">
                  <a:extLst>
                    <a:ext uri="{9D8B030D-6E8A-4147-A177-3AD203B41FA5}">
                      <a16:colId xmlns:a16="http://schemas.microsoft.com/office/drawing/2014/main" val="20004"/>
                    </a:ext>
                  </a:extLst>
                </a:gridCol>
                <a:gridCol w="655320">
                  <a:extLst>
                    <a:ext uri="{9D8B030D-6E8A-4147-A177-3AD203B41FA5}">
                      <a16:colId xmlns:a16="http://schemas.microsoft.com/office/drawing/2014/main" val="20005"/>
                    </a:ext>
                  </a:extLst>
                </a:gridCol>
                <a:gridCol w="655320">
                  <a:extLst>
                    <a:ext uri="{9D8B030D-6E8A-4147-A177-3AD203B41FA5}">
                      <a16:colId xmlns:a16="http://schemas.microsoft.com/office/drawing/2014/main" val="20006"/>
                    </a:ext>
                  </a:extLst>
                </a:gridCol>
                <a:gridCol w="655320">
                  <a:extLst>
                    <a:ext uri="{9D8B030D-6E8A-4147-A177-3AD203B41FA5}">
                      <a16:colId xmlns:a16="http://schemas.microsoft.com/office/drawing/2014/main" val="20007"/>
                    </a:ext>
                  </a:extLst>
                </a:gridCol>
                <a:gridCol w="655320">
                  <a:extLst>
                    <a:ext uri="{9D8B030D-6E8A-4147-A177-3AD203B41FA5}">
                      <a16:colId xmlns:a16="http://schemas.microsoft.com/office/drawing/2014/main" val="20008"/>
                    </a:ext>
                  </a:extLst>
                </a:gridCol>
                <a:gridCol w="655320">
                  <a:extLst>
                    <a:ext uri="{9D8B030D-6E8A-4147-A177-3AD203B41FA5}">
                      <a16:colId xmlns:a16="http://schemas.microsoft.com/office/drawing/2014/main" val="20009"/>
                    </a:ext>
                  </a:extLst>
                </a:gridCol>
              </a:tblGrid>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7"/>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8"/>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9"/>
                  </a:ext>
                </a:extLst>
              </a:tr>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0"/>
                  </a:ext>
                </a:extLst>
              </a:tr>
            </a:tbl>
          </a:graphicData>
        </a:graphic>
      </p:graphicFrame>
      <p:sp>
        <p:nvSpPr>
          <p:cNvPr id="13" name="TextBox 12"/>
          <p:cNvSpPr txBox="1"/>
          <p:nvPr/>
        </p:nvSpPr>
        <p:spPr>
          <a:xfrm>
            <a:off x="2514600" y="5410201"/>
            <a:ext cx="381000" cy="461665"/>
          </a:xfrm>
          <a:prstGeom prst="rect">
            <a:avLst/>
          </a:prstGeom>
          <a:noFill/>
        </p:spPr>
        <p:txBody>
          <a:bodyPr wrap="square" rtlCol="0">
            <a:spAutoFit/>
          </a:bodyPr>
          <a:lstStyle/>
          <a:p>
            <a:r>
              <a:rPr lang="en-US" sz="2400" dirty="0"/>
              <a:t>1</a:t>
            </a:r>
          </a:p>
        </p:txBody>
      </p:sp>
      <p:sp>
        <p:nvSpPr>
          <p:cNvPr id="14" name="TextBox 13"/>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15" name="TextBox 14"/>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16" name="TextBox 15"/>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17" name="TextBox 16"/>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18" name="TextBox 17"/>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19" name="TextBox 18"/>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20" name="TextBox 19"/>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21" name="TextBox 20"/>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22" name="TextBox 21"/>
          <p:cNvSpPr txBox="1"/>
          <p:nvPr/>
        </p:nvSpPr>
        <p:spPr>
          <a:xfrm>
            <a:off x="8382000" y="5410201"/>
            <a:ext cx="533400" cy="461665"/>
          </a:xfrm>
          <a:prstGeom prst="rect">
            <a:avLst/>
          </a:prstGeom>
          <a:noFill/>
        </p:spPr>
        <p:txBody>
          <a:bodyPr wrap="square" rtlCol="0">
            <a:spAutoFit/>
          </a:bodyPr>
          <a:lstStyle/>
          <a:p>
            <a:r>
              <a:rPr lang="en-US" sz="2400" dirty="0"/>
              <a:t>10</a:t>
            </a:r>
          </a:p>
        </p:txBody>
      </p:sp>
      <p:sp>
        <p:nvSpPr>
          <p:cNvPr id="26" name="Oval 25"/>
          <p:cNvSpPr/>
          <p:nvPr/>
        </p:nvSpPr>
        <p:spPr>
          <a:xfrm>
            <a:off x="3253196" y="12578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7" name="Oval 26"/>
          <p:cNvSpPr/>
          <p:nvPr/>
        </p:nvSpPr>
        <p:spPr>
          <a:xfrm>
            <a:off x="7867651" y="13657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8" name="Oval 27"/>
          <p:cNvSpPr/>
          <p:nvPr/>
        </p:nvSpPr>
        <p:spPr>
          <a:xfrm>
            <a:off x="7162800" y="89121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29" name="Oval 28"/>
          <p:cNvSpPr/>
          <p:nvPr/>
        </p:nvSpPr>
        <p:spPr>
          <a:xfrm>
            <a:off x="5229225" y="1315692"/>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Oval 29"/>
          <p:cNvSpPr/>
          <p:nvPr/>
        </p:nvSpPr>
        <p:spPr>
          <a:xfrm>
            <a:off x="5142956" y="17907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1" name="Oval 30"/>
          <p:cNvSpPr/>
          <p:nvPr/>
        </p:nvSpPr>
        <p:spPr>
          <a:xfrm>
            <a:off x="5943600" y="11430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2" name="Oval 31"/>
          <p:cNvSpPr/>
          <p:nvPr/>
        </p:nvSpPr>
        <p:spPr>
          <a:xfrm>
            <a:off x="5861141"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3" name="Oval 32"/>
          <p:cNvSpPr/>
          <p:nvPr/>
        </p:nvSpPr>
        <p:spPr>
          <a:xfrm>
            <a:off x="6248400" y="14478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4" name="Oval 33"/>
          <p:cNvSpPr/>
          <p:nvPr/>
        </p:nvSpPr>
        <p:spPr>
          <a:xfrm>
            <a:off x="5292906" y="18550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 name="Oval 34"/>
          <p:cNvSpPr/>
          <p:nvPr/>
        </p:nvSpPr>
        <p:spPr>
          <a:xfrm>
            <a:off x="6600825" y="2261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6" name="Oval 35"/>
          <p:cNvSpPr/>
          <p:nvPr/>
        </p:nvSpPr>
        <p:spPr>
          <a:xfrm>
            <a:off x="7232741" y="187125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7" name="Oval 36"/>
          <p:cNvSpPr/>
          <p:nvPr/>
        </p:nvSpPr>
        <p:spPr>
          <a:xfrm>
            <a:off x="6858000" y="20574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Oval 37"/>
          <p:cNvSpPr/>
          <p:nvPr/>
        </p:nvSpPr>
        <p:spPr>
          <a:xfrm>
            <a:off x="7772400" y="2247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 name="Oval 38"/>
          <p:cNvSpPr/>
          <p:nvPr/>
        </p:nvSpPr>
        <p:spPr>
          <a:xfrm>
            <a:off x="7162800" y="2362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Oval 39"/>
          <p:cNvSpPr/>
          <p:nvPr/>
        </p:nvSpPr>
        <p:spPr>
          <a:xfrm>
            <a:off x="7219406" y="27564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Oval 40"/>
          <p:cNvSpPr/>
          <p:nvPr/>
        </p:nvSpPr>
        <p:spPr>
          <a:xfrm>
            <a:off x="7467601" y="26670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2" name="Oval 41"/>
          <p:cNvSpPr/>
          <p:nvPr/>
        </p:nvSpPr>
        <p:spPr>
          <a:xfrm>
            <a:off x="7198179" y="139111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 name="Oval 42"/>
          <p:cNvSpPr/>
          <p:nvPr/>
        </p:nvSpPr>
        <p:spPr>
          <a:xfrm>
            <a:off x="6561636" y="2794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 name="Oval 43"/>
          <p:cNvSpPr/>
          <p:nvPr/>
        </p:nvSpPr>
        <p:spPr>
          <a:xfrm>
            <a:off x="6619875" y="325428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p:nvPr/>
        </p:nvSpPr>
        <p:spPr>
          <a:xfrm>
            <a:off x="7724776" y="1230783"/>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6" name="Oval 45"/>
          <p:cNvSpPr/>
          <p:nvPr/>
        </p:nvSpPr>
        <p:spPr>
          <a:xfrm>
            <a:off x="7901941"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Oval 46"/>
          <p:cNvSpPr/>
          <p:nvPr/>
        </p:nvSpPr>
        <p:spPr>
          <a:xfrm>
            <a:off x="7249069" y="41853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Oval 47"/>
          <p:cNvSpPr/>
          <p:nvPr/>
        </p:nvSpPr>
        <p:spPr>
          <a:xfrm>
            <a:off x="7280366"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Oval 48"/>
          <p:cNvSpPr/>
          <p:nvPr/>
        </p:nvSpPr>
        <p:spPr>
          <a:xfrm>
            <a:off x="5956391" y="270991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0" name="Oval 49"/>
          <p:cNvSpPr/>
          <p:nvPr/>
        </p:nvSpPr>
        <p:spPr>
          <a:xfrm>
            <a:off x="7778931" y="462767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p:nvPr/>
        </p:nvSpPr>
        <p:spPr>
          <a:xfrm>
            <a:off x="3109233" y="17086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2" name="Oval 51"/>
          <p:cNvSpPr/>
          <p:nvPr/>
        </p:nvSpPr>
        <p:spPr>
          <a:xfrm>
            <a:off x="3505200" y="737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3" name="Oval 52"/>
          <p:cNvSpPr/>
          <p:nvPr/>
        </p:nvSpPr>
        <p:spPr>
          <a:xfrm>
            <a:off x="3976824" y="226695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4" name="Oval 53"/>
          <p:cNvSpPr/>
          <p:nvPr/>
        </p:nvSpPr>
        <p:spPr>
          <a:xfrm>
            <a:off x="3940085"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5" name="Oval 54"/>
          <p:cNvSpPr/>
          <p:nvPr/>
        </p:nvSpPr>
        <p:spPr>
          <a:xfrm>
            <a:off x="4480833"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6" name="Oval 55"/>
          <p:cNvSpPr/>
          <p:nvPr/>
        </p:nvSpPr>
        <p:spPr>
          <a:xfrm>
            <a:off x="4114800" y="1346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7" name="Oval 56"/>
          <p:cNvSpPr/>
          <p:nvPr/>
        </p:nvSpPr>
        <p:spPr>
          <a:xfrm>
            <a:off x="3253196" y="276869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8" name="Oval 57"/>
          <p:cNvSpPr/>
          <p:nvPr/>
        </p:nvSpPr>
        <p:spPr>
          <a:xfrm>
            <a:off x="3533775" y="2119602"/>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9" name="Oval 58"/>
          <p:cNvSpPr/>
          <p:nvPr/>
        </p:nvSpPr>
        <p:spPr>
          <a:xfrm>
            <a:off x="4698275" y="361856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0" name="Oval 59"/>
          <p:cNvSpPr/>
          <p:nvPr/>
        </p:nvSpPr>
        <p:spPr>
          <a:xfrm>
            <a:off x="3431994" y="37470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1" name="Oval 60"/>
          <p:cNvSpPr/>
          <p:nvPr/>
        </p:nvSpPr>
        <p:spPr>
          <a:xfrm>
            <a:off x="3892460" y="414667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2" name="Oval 61"/>
          <p:cNvSpPr/>
          <p:nvPr/>
        </p:nvSpPr>
        <p:spPr>
          <a:xfrm>
            <a:off x="5772150" y="2247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3" name="Oval 62"/>
          <p:cNvSpPr/>
          <p:nvPr/>
        </p:nvSpPr>
        <p:spPr>
          <a:xfrm>
            <a:off x="5181601" y="2413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4" name="Oval 63"/>
          <p:cNvSpPr/>
          <p:nvPr/>
        </p:nvSpPr>
        <p:spPr>
          <a:xfrm>
            <a:off x="4829175" y="283603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5" name="Oval 64"/>
          <p:cNvSpPr/>
          <p:nvPr/>
        </p:nvSpPr>
        <p:spPr>
          <a:xfrm>
            <a:off x="5320665" y="46423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6" name="Oval 65"/>
          <p:cNvSpPr/>
          <p:nvPr/>
        </p:nvSpPr>
        <p:spPr>
          <a:xfrm>
            <a:off x="4781006" y="19186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7" name="Oval 66"/>
          <p:cNvSpPr/>
          <p:nvPr/>
        </p:nvSpPr>
        <p:spPr>
          <a:xfrm>
            <a:off x="5285831" y="222464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8" name="Oval 67"/>
          <p:cNvSpPr/>
          <p:nvPr/>
        </p:nvSpPr>
        <p:spPr>
          <a:xfrm>
            <a:off x="5960745" y="40710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9" name="Oval 68"/>
          <p:cNvSpPr/>
          <p:nvPr/>
        </p:nvSpPr>
        <p:spPr>
          <a:xfrm>
            <a:off x="7772400" y="37089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0" name="Oval 69"/>
          <p:cNvSpPr/>
          <p:nvPr/>
        </p:nvSpPr>
        <p:spPr>
          <a:xfrm>
            <a:off x="5324476" y="32009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1" name="Oval 70"/>
          <p:cNvSpPr/>
          <p:nvPr/>
        </p:nvSpPr>
        <p:spPr>
          <a:xfrm>
            <a:off x="4603024" y="225404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2" name="Oval 71"/>
          <p:cNvSpPr/>
          <p:nvPr/>
        </p:nvSpPr>
        <p:spPr>
          <a:xfrm>
            <a:off x="4029075" y="27149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3" name="Oval 72"/>
          <p:cNvSpPr/>
          <p:nvPr/>
        </p:nvSpPr>
        <p:spPr>
          <a:xfrm>
            <a:off x="4495801" y="17281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4" name="Oval 73"/>
          <p:cNvSpPr/>
          <p:nvPr/>
        </p:nvSpPr>
        <p:spPr>
          <a:xfrm>
            <a:off x="3200400" y="23241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5" name="Oval 74"/>
          <p:cNvSpPr/>
          <p:nvPr/>
        </p:nvSpPr>
        <p:spPr>
          <a:xfrm>
            <a:off x="6674031" y="38232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6" name="Oval 75"/>
          <p:cNvSpPr/>
          <p:nvPr/>
        </p:nvSpPr>
        <p:spPr>
          <a:xfrm>
            <a:off x="7245804" y="3757511"/>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7" name="TextBox 76"/>
          <p:cNvSpPr txBox="1"/>
          <p:nvPr/>
        </p:nvSpPr>
        <p:spPr>
          <a:xfrm>
            <a:off x="316228" y="2297669"/>
            <a:ext cx="1664973" cy="461665"/>
          </a:xfrm>
          <a:prstGeom prst="rect">
            <a:avLst/>
          </a:prstGeom>
          <a:noFill/>
        </p:spPr>
        <p:txBody>
          <a:bodyPr wrap="square" rtlCol="0">
            <a:spAutoFit/>
          </a:bodyPr>
          <a:lstStyle/>
          <a:p>
            <a:r>
              <a:rPr lang="en-US" sz="2400" dirty="0">
                <a:solidFill>
                  <a:srgbClr val="00B0F0"/>
                </a:solidFill>
              </a:rPr>
              <a:t>respected</a:t>
            </a:r>
          </a:p>
        </p:txBody>
      </p:sp>
      <p:sp>
        <p:nvSpPr>
          <p:cNvPr id="78" name="TextBox 77"/>
          <p:cNvSpPr txBox="1"/>
          <p:nvPr/>
        </p:nvSpPr>
        <p:spPr>
          <a:xfrm>
            <a:off x="4495801" y="5911335"/>
            <a:ext cx="2667000" cy="461665"/>
          </a:xfrm>
          <a:prstGeom prst="rect">
            <a:avLst/>
          </a:prstGeom>
          <a:noFill/>
        </p:spPr>
        <p:txBody>
          <a:bodyPr wrap="square" rtlCol="0">
            <a:spAutoFit/>
          </a:bodyPr>
          <a:lstStyle/>
          <a:p>
            <a:r>
              <a:rPr lang="en-US" sz="2400" dirty="0">
                <a:solidFill>
                  <a:srgbClr val="00B0F0"/>
                </a:solidFill>
              </a:rPr>
              <a:t>influencer</a:t>
            </a:r>
          </a:p>
        </p:txBody>
      </p:sp>
      <p:sp>
        <p:nvSpPr>
          <p:cNvPr id="79" name="TextBox 78"/>
          <p:cNvSpPr txBox="1"/>
          <p:nvPr/>
        </p:nvSpPr>
        <p:spPr>
          <a:xfrm>
            <a:off x="1905000" y="304801"/>
            <a:ext cx="381000" cy="461665"/>
          </a:xfrm>
          <a:prstGeom prst="rect">
            <a:avLst/>
          </a:prstGeom>
          <a:noFill/>
        </p:spPr>
        <p:txBody>
          <a:bodyPr wrap="square" rtlCol="0">
            <a:spAutoFit/>
          </a:bodyPr>
          <a:lstStyle/>
          <a:p>
            <a:r>
              <a:rPr lang="en-US" sz="2400" dirty="0"/>
              <a:t>5</a:t>
            </a:r>
          </a:p>
        </p:txBody>
      </p:sp>
      <p:sp>
        <p:nvSpPr>
          <p:cNvPr id="80" name="TextBox 79"/>
          <p:cNvSpPr txBox="1"/>
          <p:nvPr/>
        </p:nvSpPr>
        <p:spPr>
          <a:xfrm>
            <a:off x="1905000" y="729956"/>
            <a:ext cx="381000" cy="461665"/>
          </a:xfrm>
          <a:prstGeom prst="rect">
            <a:avLst/>
          </a:prstGeom>
          <a:noFill/>
        </p:spPr>
        <p:txBody>
          <a:bodyPr wrap="square" rtlCol="0">
            <a:spAutoFit/>
          </a:bodyPr>
          <a:lstStyle/>
          <a:p>
            <a:r>
              <a:rPr lang="en-US" sz="2400" dirty="0"/>
              <a:t>4</a:t>
            </a:r>
          </a:p>
        </p:txBody>
      </p:sp>
      <p:sp>
        <p:nvSpPr>
          <p:cNvPr id="81" name="TextBox 80"/>
          <p:cNvSpPr txBox="1"/>
          <p:nvPr/>
        </p:nvSpPr>
        <p:spPr>
          <a:xfrm>
            <a:off x="1905000" y="1219201"/>
            <a:ext cx="381000" cy="461665"/>
          </a:xfrm>
          <a:prstGeom prst="rect">
            <a:avLst/>
          </a:prstGeom>
          <a:noFill/>
        </p:spPr>
        <p:txBody>
          <a:bodyPr wrap="square" rtlCol="0">
            <a:spAutoFit/>
          </a:bodyPr>
          <a:lstStyle/>
          <a:p>
            <a:r>
              <a:rPr lang="en-US" sz="2400" dirty="0"/>
              <a:t>3</a:t>
            </a:r>
          </a:p>
        </p:txBody>
      </p:sp>
      <p:sp>
        <p:nvSpPr>
          <p:cNvPr id="82" name="TextBox 81"/>
          <p:cNvSpPr txBox="1"/>
          <p:nvPr/>
        </p:nvSpPr>
        <p:spPr>
          <a:xfrm>
            <a:off x="1905000" y="1676401"/>
            <a:ext cx="381000" cy="461665"/>
          </a:xfrm>
          <a:prstGeom prst="rect">
            <a:avLst/>
          </a:prstGeom>
          <a:noFill/>
        </p:spPr>
        <p:txBody>
          <a:bodyPr wrap="square" rtlCol="0">
            <a:spAutoFit/>
          </a:bodyPr>
          <a:lstStyle/>
          <a:p>
            <a:r>
              <a:rPr lang="en-US" sz="2400" dirty="0"/>
              <a:t>2</a:t>
            </a:r>
          </a:p>
        </p:txBody>
      </p:sp>
      <p:sp>
        <p:nvSpPr>
          <p:cNvPr id="83" name="TextBox 82"/>
          <p:cNvSpPr txBox="1"/>
          <p:nvPr/>
        </p:nvSpPr>
        <p:spPr>
          <a:xfrm>
            <a:off x="1905000" y="2133601"/>
            <a:ext cx="381000" cy="461665"/>
          </a:xfrm>
          <a:prstGeom prst="rect">
            <a:avLst/>
          </a:prstGeom>
          <a:noFill/>
        </p:spPr>
        <p:txBody>
          <a:bodyPr wrap="square" rtlCol="0">
            <a:spAutoFit/>
          </a:bodyPr>
          <a:lstStyle/>
          <a:p>
            <a:r>
              <a:rPr lang="en-US" sz="2400" dirty="0"/>
              <a:t>1</a:t>
            </a:r>
          </a:p>
        </p:txBody>
      </p:sp>
      <p:sp>
        <p:nvSpPr>
          <p:cNvPr id="84" name="TextBox 83"/>
          <p:cNvSpPr txBox="1"/>
          <p:nvPr/>
        </p:nvSpPr>
        <p:spPr>
          <a:xfrm>
            <a:off x="1905000" y="2590801"/>
            <a:ext cx="381000" cy="461665"/>
          </a:xfrm>
          <a:prstGeom prst="rect">
            <a:avLst/>
          </a:prstGeom>
          <a:noFill/>
        </p:spPr>
        <p:txBody>
          <a:bodyPr wrap="square" rtlCol="0">
            <a:spAutoFit/>
          </a:bodyPr>
          <a:lstStyle/>
          <a:p>
            <a:r>
              <a:rPr lang="en-US" sz="2400" dirty="0"/>
              <a:t>0</a:t>
            </a:r>
          </a:p>
        </p:txBody>
      </p:sp>
      <p:sp>
        <p:nvSpPr>
          <p:cNvPr id="85" name="TextBox 84"/>
          <p:cNvSpPr txBox="1"/>
          <p:nvPr/>
        </p:nvSpPr>
        <p:spPr>
          <a:xfrm>
            <a:off x="1792335" y="3124201"/>
            <a:ext cx="493665" cy="461665"/>
          </a:xfrm>
          <a:prstGeom prst="rect">
            <a:avLst/>
          </a:prstGeom>
          <a:noFill/>
        </p:spPr>
        <p:txBody>
          <a:bodyPr wrap="square" rtlCol="0">
            <a:spAutoFit/>
          </a:bodyPr>
          <a:lstStyle/>
          <a:p>
            <a:r>
              <a:rPr lang="en-US" sz="2400" dirty="0"/>
              <a:t>-1</a:t>
            </a:r>
          </a:p>
        </p:txBody>
      </p:sp>
      <p:sp>
        <p:nvSpPr>
          <p:cNvPr id="86" name="TextBox 85"/>
          <p:cNvSpPr txBox="1"/>
          <p:nvPr/>
        </p:nvSpPr>
        <p:spPr>
          <a:xfrm>
            <a:off x="1809410" y="3581401"/>
            <a:ext cx="476590" cy="461665"/>
          </a:xfrm>
          <a:prstGeom prst="rect">
            <a:avLst/>
          </a:prstGeom>
          <a:noFill/>
        </p:spPr>
        <p:txBody>
          <a:bodyPr wrap="square" rtlCol="0">
            <a:spAutoFit/>
          </a:bodyPr>
          <a:lstStyle/>
          <a:p>
            <a:r>
              <a:rPr lang="en-US" sz="2400" dirty="0"/>
              <a:t>-2</a:t>
            </a:r>
          </a:p>
        </p:txBody>
      </p:sp>
      <p:sp>
        <p:nvSpPr>
          <p:cNvPr id="87" name="TextBox 86"/>
          <p:cNvSpPr txBox="1"/>
          <p:nvPr/>
        </p:nvSpPr>
        <p:spPr>
          <a:xfrm>
            <a:off x="1792334" y="4038601"/>
            <a:ext cx="493666" cy="461665"/>
          </a:xfrm>
          <a:prstGeom prst="rect">
            <a:avLst/>
          </a:prstGeom>
          <a:noFill/>
        </p:spPr>
        <p:txBody>
          <a:bodyPr wrap="square" rtlCol="0">
            <a:spAutoFit/>
          </a:bodyPr>
          <a:lstStyle/>
          <a:p>
            <a:r>
              <a:rPr lang="en-US" sz="2400" dirty="0"/>
              <a:t>-3</a:t>
            </a:r>
          </a:p>
        </p:txBody>
      </p:sp>
      <p:sp>
        <p:nvSpPr>
          <p:cNvPr id="88" name="TextBox 87"/>
          <p:cNvSpPr txBox="1"/>
          <p:nvPr/>
        </p:nvSpPr>
        <p:spPr>
          <a:xfrm>
            <a:off x="1792468" y="4522062"/>
            <a:ext cx="569732" cy="461665"/>
          </a:xfrm>
          <a:prstGeom prst="rect">
            <a:avLst/>
          </a:prstGeom>
          <a:noFill/>
        </p:spPr>
        <p:txBody>
          <a:bodyPr wrap="square" rtlCol="0">
            <a:spAutoFit/>
          </a:bodyPr>
          <a:lstStyle/>
          <a:p>
            <a:r>
              <a:rPr lang="en-US" sz="2400" dirty="0"/>
              <a:t>-4</a:t>
            </a:r>
          </a:p>
        </p:txBody>
      </p:sp>
      <p:sp>
        <p:nvSpPr>
          <p:cNvPr id="89" name="TextBox 88"/>
          <p:cNvSpPr txBox="1"/>
          <p:nvPr/>
        </p:nvSpPr>
        <p:spPr>
          <a:xfrm>
            <a:off x="1792468" y="5029201"/>
            <a:ext cx="569732" cy="461665"/>
          </a:xfrm>
          <a:prstGeom prst="rect">
            <a:avLst/>
          </a:prstGeom>
          <a:noFill/>
        </p:spPr>
        <p:txBody>
          <a:bodyPr wrap="square" rtlCol="0">
            <a:spAutoFit/>
          </a:bodyPr>
          <a:lstStyle/>
          <a:p>
            <a:r>
              <a:rPr lang="en-US" sz="2400" dirty="0"/>
              <a:t>-5</a:t>
            </a:r>
          </a:p>
        </p:txBody>
      </p:sp>
      <p:sp>
        <p:nvSpPr>
          <p:cNvPr id="90" name="TextBox 89"/>
          <p:cNvSpPr txBox="1"/>
          <p:nvPr/>
        </p:nvSpPr>
        <p:spPr>
          <a:xfrm>
            <a:off x="224716" y="6015048"/>
            <a:ext cx="4473558" cy="5915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sz="3375" b="1" dirty="0">
                <a:solidFill>
                  <a:srgbClr val="FF0000"/>
                </a:solidFill>
              </a:rPr>
              <a:t>“p</a:t>
            </a:r>
            <a:r>
              <a:rPr lang="en-US" sz="3375" b="1" dirty="0">
                <a:solidFill>
                  <a:srgbClr val="FF0000"/>
                </a:solidFill>
                <a:sym typeface="Helvetica Neue"/>
              </a:rPr>
              <a:t>laying” culture</a:t>
            </a:r>
          </a:p>
        </p:txBody>
      </p:sp>
    </p:spTree>
    <p:extLst>
      <p:ext uri="{BB962C8B-B14F-4D97-AF65-F5344CB8AC3E}">
        <p14:creationId xmlns:p14="http://schemas.microsoft.com/office/powerpoint/2010/main" val="219020959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397307" y="192960"/>
          <a:ext cx="6553200" cy="5234240"/>
        </p:xfrm>
        <a:graphic>
          <a:graphicData uri="http://schemas.openxmlformats.org/drawingml/2006/table">
            <a:tbl>
              <a:tblPr firstRow="1" bandRow="1">
                <a:tableStyleId>{9D7B26C5-4107-4FEC-AEDC-1716B250A1EF}</a:tableStyleId>
              </a:tblPr>
              <a:tblGrid>
                <a:gridCol w="655320">
                  <a:extLst>
                    <a:ext uri="{9D8B030D-6E8A-4147-A177-3AD203B41FA5}">
                      <a16:colId xmlns:a16="http://schemas.microsoft.com/office/drawing/2014/main" val="20000"/>
                    </a:ext>
                  </a:extLst>
                </a:gridCol>
                <a:gridCol w="655320">
                  <a:extLst>
                    <a:ext uri="{9D8B030D-6E8A-4147-A177-3AD203B41FA5}">
                      <a16:colId xmlns:a16="http://schemas.microsoft.com/office/drawing/2014/main" val="20001"/>
                    </a:ext>
                  </a:extLst>
                </a:gridCol>
                <a:gridCol w="655320">
                  <a:extLst>
                    <a:ext uri="{9D8B030D-6E8A-4147-A177-3AD203B41FA5}">
                      <a16:colId xmlns:a16="http://schemas.microsoft.com/office/drawing/2014/main" val="20002"/>
                    </a:ext>
                  </a:extLst>
                </a:gridCol>
                <a:gridCol w="655320">
                  <a:extLst>
                    <a:ext uri="{9D8B030D-6E8A-4147-A177-3AD203B41FA5}">
                      <a16:colId xmlns:a16="http://schemas.microsoft.com/office/drawing/2014/main" val="20003"/>
                    </a:ext>
                  </a:extLst>
                </a:gridCol>
                <a:gridCol w="655320">
                  <a:extLst>
                    <a:ext uri="{9D8B030D-6E8A-4147-A177-3AD203B41FA5}">
                      <a16:colId xmlns:a16="http://schemas.microsoft.com/office/drawing/2014/main" val="20004"/>
                    </a:ext>
                  </a:extLst>
                </a:gridCol>
                <a:gridCol w="655320">
                  <a:extLst>
                    <a:ext uri="{9D8B030D-6E8A-4147-A177-3AD203B41FA5}">
                      <a16:colId xmlns:a16="http://schemas.microsoft.com/office/drawing/2014/main" val="20005"/>
                    </a:ext>
                  </a:extLst>
                </a:gridCol>
                <a:gridCol w="655320">
                  <a:extLst>
                    <a:ext uri="{9D8B030D-6E8A-4147-A177-3AD203B41FA5}">
                      <a16:colId xmlns:a16="http://schemas.microsoft.com/office/drawing/2014/main" val="20006"/>
                    </a:ext>
                  </a:extLst>
                </a:gridCol>
                <a:gridCol w="655320">
                  <a:extLst>
                    <a:ext uri="{9D8B030D-6E8A-4147-A177-3AD203B41FA5}">
                      <a16:colId xmlns:a16="http://schemas.microsoft.com/office/drawing/2014/main" val="20007"/>
                    </a:ext>
                  </a:extLst>
                </a:gridCol>
                <a:gridCol w="655320">
                  <a:extLst>
                    <a:ext uri="{9D8B030D-6E8A-4147-A177-3AD203B41FA5}">
                      <a16:colId xmlns:a16="http://schemas.microsoft.com/office/drawing/2014/main" val="20008"/>
                    </a:ext>
                  </a:extLst>
                </a:gridCol>
                <a:gridCol w="655320">
                  <a:extLst>
                    <a:ext uri="{9D8B030D-6E8A-4147-A177-3AD203B41FA5}">
                      <a16:colId xmlns:a16="http://schemas.microsoft.com/office/drawing/2014/main" val="20009"/>
                    </a:ext>
                  </a:extLst>
                </a:gridCol>
              </a:tblGrid>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7"/>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8"/>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9"/>
                  </a:ext>
                </a:extLst>
              </a:tr>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0"/>
                  </a:ext>
                </a:extLst>
              </a:tr>
            </a:tbl>
          </a:graphicData>
        </a:graphic>
      </p:graphicFrame>
      <p:cxnSp>
        <p:nvCxnSpPr>
          <p:cNvPr id="3" name="Straight Connector 2"/>
          <p:cNvCxnSpPr>
            <a:endCxn id="138" idx="5"/>
          </p:cNvCxnSpPr>
          <p:nvPr/>
        </p:nvCxnSpPr>
        <p:spPr>
          <a:xfrm flipH="1" flipV="1">
            <a:off x="5888559" y="2345461"/>
            <a:ext cx="134473" cy="4232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a:endCxn id="139" idx="5"/>
          </p:cNvCxnSpPr>
          <p:nvPr/>
        </p:nvCxnSpPr>
        <p:spPr>
          <a:xfrm flipH="1" flipV="1">
            <a:off x="5298009" y="2511077"/>
            <a:ext cx="774791" cy="2963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14600" y="5410201"/>
            <a:ext cx="381000" cy="461665"/>
          </a:xfrm>
          <a:prstGeom prst="rect">
            <a:avLst/>
          </a:prstGeom>
          <a:noFill/>
        </p:spPr>
        <p:txBody>
          <a:bodyPr wrap="square" rtlCol="0">
            <a:spAutoFit/>
          </a:bodyPr>
          <a:lstStyle/>
          <a:p>
            <a:r>
              <a:rPr lang="en-US" sz="2400" dirty="0"/>
              <a:t>1</a:t>
            </a:r>
          </a:p>
        </p:txBody>
      </p:sp>
      <p:sp>
        <p:nvSpPr>
          <p:cNvPr id="16" name="TextBox 15"/>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17" name="TextBox 16"/>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18" name="TextBox 17"/>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19" name="TextBox 18"/>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20" name="TextBox 19"/>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21" name="TextBox 20"/>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22" name="TextBox 21"/>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23" name="TextBox 22"/>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24" name="TextBox 23"/>
          <p:cNvSpPr txBox="1"/>
          <p:nvPr/>
        </p:nvSpPr>
        <p:spPr>
          <a:xfrm>
            <a:off x="8382000" y="5410201"/>
            <a:ext cx="533400" cy="461665"/>
          </a:xfrm>
          <a:prstGeom prst="rect">
            <a:avLst/>
          </a:prstGeom>
          <a:noFill/>
        </p:spPr>
        <p:txBody>
          <a:bodyPr wrap="square" rtlCol="0">
            <a:spAutoFit/>
          </a:bodyPr>
          <a:lstStyle/>
          <a:p>
            <a:r>
              <a:rPr lang="en-US" sz="2400" dirty="0"/>
              <a:t>10</a:t>
            </a:r>
          </a:p>
        </p:txBody>
      </p:sp>
      <p:sp>
        <p:nvSpPr>
          <p:cNvPr id="28" name="TextBox 27"/>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29" name="TextBox 28"/>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30" name="TextBox 29"/>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31" name="TextBox 30"/>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32" name="TextBox 31"/>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33" name="TextBox 32"/>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34" name="TextBox 33"/>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35" name="TextBox 34"/>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36" name="Oval 35"/>
          <p:cNvSpPr/>
          <p:nvPr/>
        </p:nvSpPr>
        <p:spPr>
          <a:xfrm>
            <a:off x="5292906" y="18550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7" name="Oval 36"/>
          <p:cNvSpPr/>
          <p:nvPr/>
        </p:nvSpPr>
        <p:spPr>
          <a:xfrm>
            <a:off x="7902757" y="228368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Oval 37"/>
          <p:cNvSpPr/>
          <p:nvPr/>
        </p:nvSpPr>
        <p:spPr>
          <a:xfrm>
            <a:off x="5956391" y="270991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9" name="Straight Connector 38"/>
          <p:cNvCxnSpPr>
            <a:stCxn id="128" idx="4"/>
            <a:endCxn id="134" idx="0"/>
          </p:cNvCxnSpPr>
          <p:nvPr/>
        </p:nvCxnSpPr>
        <p:spPr>
          <a:xfrm flipH="1">
            <a:off x="3528676" y="851416"/>
            <a:ext cx="59257" cy="1419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7" idx="5"/>
            <a:endCxn id="129" idx="2"/>
          </p:cNvCxnSpPr>
          <p:nvPr/>
        </p:nvCxnSpPr>
        <p:spPr>
          <a:xfrm>
            <a:off x="3369604" y="1355406"/>
            <a:ext cx="642327" cy="9686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27" idx="6"/>
          </p:cNvCxnSpPr>
          <p:nvPr/>
        </p:nvCxnSpPr>
        <p:spPr>
          <a:xfrm flipV="1">
            <a:off x="3239590" y="1422916"/>
            <a:ext cx="735603" cy="342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49" idx="2"/>
            <a:endCxn id="147" idx="2"/>
          </p:cNvCxnSpPr>
          <p:nvPr/>
        </p:nvCxnSpPr>
        <p:spPr>
          <a:xfrm>
            <a:off x="3235508" y="2381251"/>
            <a:ext cx="762475" cy="442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33" idx="5"/>
            <a:endCxn id="147" idx="3"/>
          </p:cNvCxnSpPr>
          <p:nvPr/>
        </p:nvCxnSpPr>
        <p:spPr>
          <a:xfrm flipV="1">
            <a:off x="3369604" y="2864625"/>
            <a:ext cx="642327" cy="16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132" idx="6"/>
            <a:endCxn id="131" idx="2"/>
          </p:cNvCxnSpPr>
          <p:nvPr/>
        </p:nvCxnSpPr>
        <p:spPr>
          <a:xfrm flipV="1">
            <a:off x="4245157" y="1365767"/>
            <a:ext cx="270782"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32" idx="4"/>
            <a:endCxn id="135" idx="1"/>
          </p:cNvCxnSpPr>
          <p:nvPr/>
        </p:nvCxnSpPr>
        <p:spPr>
          <a:xfrm>
            <a:off x="4197532" y="1461016"/>
            <a:ext cx="549798" cy="217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32" idx="5"/>
            <a:endCxn id="110" idx="1"/>
          </p:cNvCxnSpPr>
          <p:nvPr/>
        </p:nvCxnSpPr>
        <p:spPr>
          <a:xfrm>
            <a:off x="4231208" y="1444277"/>
            <a:ext cx="960804" cy="3631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11" idx="4"/>
            <a:endCxn id="112" idx="7"/>
          </p:cNvCxnSpPr>
          <p:nvPr/>
        </p:nvCxnSpPr>
        <p:spPr>
          <a:xfrm flipH="1">
            <a:off x="5977550" y="1061035"/>
            <a:ext cx="24391" cy="8226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111" idx="3"/>
            <a:endCxn id="109" idx="6"/>
          </p:cNvCxnSpPr>
          <p:nvPr/>
        </p:nvCxnSpPr>
        <p:spPr>
          <a:xfrm flipH="1">
            <a:off x="5359583" y="1044296"/>
            <a:ext cx="608682" cy="3285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13" idx="3"/>
            <a:endCxn id="112" idx="6"/>
          </p:cNvCxnSpPr>
          <p:nvPr/>
        </p:nvCxnSpPr>
        <p:spPr>
          <a:xfrm flipH="1">
            <a:off x="5991498" y="1538182"/>
            <a:ext cx="314394" cy="3858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108" idx="5"/>
            <a:endCxn id="122" idx="6"/>
          </p:cNvCxnSpPr>
          <p:nvPr/>
        </p:nvCxnSpPr>
        <p:spPr>
          <a:xfrm>
            <a:off x="7279208" y="988779"/>
            <a:ext cx="575924" cy="29915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108" idx="5"/>
            <a:endCxn id="120" idx="0"/>
          </p:cNvCxnSpPr>
          <p:nvPr/>
        </p:nvCxnSpPr>
        <p:spPr>
          <a:xfrm>
            <a:off x="7279208" y="988778"/>
            <a:ext cx="1703" cy="4023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108" idx="5"/>
            <a:endCxn id="37" idx="7"/>
          </p:cNvCxnSpPr>
          <p:nvPr/>
        </p:nvCxnSpPr>
        <p:spPr>
          <a:xfrm>
            <a:off x="7279209" y="988778"/>
            <a:ext cx="704850" cy="1311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55" idx="7"/>
            <a:endCxn id="115" idx="6"/>
          </p:cNvCxnSpPr>
          <p:nvPr/>
        </p:nvCxnSpPr>
        <p:spPr>
          <a:xfrm flipH="1">
            <a:off x="7363099" y="1382506"/>
            <a:ext cx="620960" cy="545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11" idx="4"/>
            <a:endCxn id="145" idx="7"/>
          </p:cNvCxnSpPr>
          <p:nvPr/>
        </p:nvCxnSpPr>
        <p:spPr>
          <a:xfrm flipH="1">
            <a:off x="5440883" y="1061035"/>
            <a:ext cx="561057" cy="2156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13" idx="5"/>
            <a:endCxn id="114" idx="0"/>
          </p:cNvCxnSpPr>
          <p:nvPr/>
        </p:nvCxnSpPr>
        <p:spPr>
          <a:xfrm>
            <a:off x="6373245" y="1538181"/>
            <a:ext cx="310313" cy="7229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113" idx="7"/>
            <a:endCxn id="120" idx="2"/>
          </p:cNvCxnSpPr>
          <p:nvPr/>
        </p:nvCxnSpPr>
        <p:spPr>
          <a:xfrm flipV="1">
            <a:off x="6373244" y="1448261"/>
            <a:ext cx="860042" cy="90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36" idx="5"/>
            <a:endCxn id="140" idx="6"/>
          </p:cNvCxnSpPr>
          <p:nvPr/>
        </p:nvCxnSpPr>
        <p:spPr>
          <a:xfrm flipH="1">
            <a:off x="4895850" y="1952640"/>
            <a:ext cx="478357" cy="847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36" idx="6"/>
            <a:endCxn id="143" idx="7"/>
          </p:cNvCxnSpPr>
          <p:nvPr/>
        </p:nvCxnSpPr>
        <p:spPr>
          <a:xfrm>
            <a:off x="5388157" y="1912229"/>
            <a:ext cx="19727" cy="346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stCxn id="148" idx="5"/>
            <a:endCxn id="142" idx="6"/>
          </p:cNvCxnSpPr>
          <p:nvPr/>
        </p:nvCxnSpPr>
        <p:spPr>
          <a:xfrm>
            <a:off x="4612209" y="1825668"/>
            <a:ext cx="299155" cy="1500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142" idx="4"/>
            <a:endCxn id="146" idx="7"/>
          </p:cNvCxnSpPr>
          <p:nvPr/>
        </p:nvCxnSpPr>
        <p:spPr>
          <a:xfrm flipH="1">
            <a:off x="4719432" y="2032907"/>
            <a:ext cx="144306" cy="2378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6" idx="2"/>
            <a:endCxn id="138" idx="3"/>
          </p:cNvCxnSpPr>
          <p:nvPr/>
        </p:nvCxnSpPr>
        <p:spPr>
          <a:xfrm flipV="1">
            <a:off x="3467101" y="2345462"/>
            <a:ext cx="2354105" cy="1458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152" idx="2"/>
            <a:endCxn id="118" idx="4"/>
          </p:cNvCxnSpPr>
          <p:nvPr/>
        </p:nvCxnSpPr>
        <p:spPr>
          <a:xfrm flipV="1">
            <a:off x="6686550" y="2870716"/>
            <a:ext cx="615588" cy="4407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152" idx="2"/>
            <a:endCxn id="121" idx="5"/>
          </p:cNvCxnSpPr>
          <p:nvPr/>
        </p:nvCxnSpPr>
        <p:spPr>
          <a:xfrm flipH="1" flipV="1">
            <a:off x="6678045" y="2892078"/>
            <a:ext cx="8506" cy="41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52" idx="6"/>
            <a:endCxn id="151" idx="7"/>
          </p:cNvCxnSpPr>
          <p:nvPr/>
        </p:nvCxnSpPr>
        <p:spPr>
          <a:xfrm flipH="1">
            <a:off x="6042046" y="3311434"/>
            <a:ext cx="739754" cy="776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152" idx="4"/>
            <a:endCxn id="150" idx="2"/>
          </p:cNvCxnSpPr>
          <p:nvPr/>
        </p:nvCxnSpPr>
        <p:spPr>
          <a:xfrm>
            <a:off x="6734175" y="3368585"/>
            <a:ext cx="546736" cy="446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endCxn id="135" idx="4"/>
          </p:cNvCxnSpPr>
          <p:nvPr/>
        </p:nvCxnSpPr>
        <p:spPr>
          <a:xfrm flipH="1">
            <a:off x="4781006" y="3311435"/>
            <a:ext cx="1969226" cy="4214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38" idx="5"/>
            <a:endCxn id="114" idx="3"/>
          </p:cNvCxnSpPr>
          <p:nvPr/>
        </p:nvCxnSpPr>
        <p:spPr>
          <a:xfrm flipV="1">
            <a:off x="6037693" y="2358677"/>
            <a:ext cx="612189" cy="4487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38" idx="6"/>
            <a:endCxn id="117" idx="3"/>
          </p:cNvCxnSpPr>
          <p:nvPr/>
        </p:nvCxnSpPr>
        <p:spPr>
          <a:xfrm flipV="1">
            <a:off x="6051642" y="2459762"/>
            <a:ext cx="1160215" cy="3073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38" idx="4"/>
            <a:endCxn id="151" idx="7"/>
          </p:cNvCxnSpPr>
          <p:nvPr/>
        </p:nvCxnSpPr>
        <p:spPr>
          <a:xfrm>
            <a:off x="6004016" y="2824214"/>
            <a:ext cx="38030" cy="1263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37" idx="2"/>
            <a:endCxn id="116" idx="5"/>
          </p:cNvCxnSpPr>
          <p:nvPr/>
        </p:nvCxnSpPr>
        <p:spPr>
          <a:xfrm flipH="1" flipV="1">
            <a:off x="6801527" y="1964461"/>
            <a:ext cx="1101230" cy="3763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38" idx="5"/>
            <a:endCxn id="121" idx="2"/>
          </p:cNvCxnSpPr>
          <p:nvPr/>
        </p:nvCxnSpPr>
        <p:spPr>
          <a:xfrm>
            <a:off x="6037693" y="2807476"/>
            <a:ext cx="559051" cy="441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24" idx="2"/>
            <a:endCxn id="126" idx="2"/>
          </p:cNvCxnSpPr>
          <p:nvPr/>
        </p:nvCxnSpPr>
        <p:spPr>
          <a:xfrm>
            <a:off x="7284176" y="4242470"/>
            <a:ext cx="529862" cy="442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126" idx="3"/>
            <a:endCxn id="141" idx="3"/>
          </p:cNvCxnSpPr>
          <p:nvPr/>
        </p:nvCxnSpPr>
        <p:spPr>
          <a:xfrm flipH="1">
            <a:off x="5369721" y="4725232"/>
            <a:ext cx="2458266" cy="146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151" idx="6"/>
            <a:endCxn id="153" idx="3"/>
          </p:cNvCxnSpPr>
          <p:nvPr/>
        </p:nvCxnSpPr>
        <p:spPr>
          <a:xfrm flipV="1">
            <a:off x="6055996" y="3920777"/>
            <a:ext cx="667092" cy="2073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151" idx="6"/>
            <a:endCxn id="145" idx="5"/>
          </p:cNvCxnSpPr>
          <p:nvPr/>
        </p:nvCxnSpPr>
        <p:spPr>
          <a:xfrm flipH="1" flipV="1">
            <a:off x="5440883" y="3298505"/>
            <a:ext cx="615112" cy="829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151" idx="6"/>
            <a:endCxn id="141" idx="7"/>
          </p:cNvCxnSpPr>
          <p:nvPr/>
        </p:nvCxnSpPr>
        <p:spPr>
          <a:xfrm flipH="1">
            <a:off x="5437073" y="4128170"/>
            <a:ext cx="618922" cy="5309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151" idx="6"/>
            <a:endCxn id="135" idx="2"/>
          </p:cNvCxnSpPr>
          <p:nvPr/>
        </p:nvCxnSpPr>
        <p:spPr>
          <a:xfrm flipH="1" flipV="1">
            <a:off x="4733382" y="3675715"/>
            <a:ext cx="1322614" cy="452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151" idx="2"/>
            <a:endCxn id="137" idx="6"/>
          </p:cNvCxnSpPr>
          <p:nvPr/>
        </p:nvCxnSpPr>
        <p:spPr>
          <a:xfrm flipH="1">
            <a:off x="4022817" y="4128169"/>
            <a:ext cx="1937928" cy="756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117" idx="5"/>
            <a:endCxn id="152" idx="7"/>
          </p:cNvCxnSpPr>
          <p:nvPr/>
        </p:nvCxnSpPr>
        <p:spPr>
          <a:xfrm flipH="1">
            <a:off x="6767852" y="2459762"/>
            <a:ext cx="511357" cy="811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125" idx="6"/>
            <a:endCxn id="123" idx="3"/>
          </p:cNvCxnSpPr>
          <p:nvPr/>
        </p:nvCxnSpPr>
        <p:spPr>
          <a:xfrm>
            <a:off x="7410724" y="3308867"/>
            <a:ext cx="540273" cy="404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125" idx="6"/>
            <a:endCxn id="144" idx="6"/>
          </p:cNvCxnSpPr>
          <p:nvPr/>
        </p:nvCxnSpPr>
        <p:spPr>
          <a:xfrm>
            <a:off x="7410723" y="3308866"/>
            <a:ext cx="492034"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123" idx="6"/>
            <a:endCxn id="144" idx="7"/>
          </p:cNvCxnSpPr>
          <p:nvPr/>
        </p:nvCxnSpPr>
        <p:spPr>
          <a:xfrm flipH="1">
            <a:off x="7888809" y="3308867"/>
            <a:ext cx="143489" cy="4167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37" idx="5"/>
            <a:endCxn id="123" idx="6"/>
          </p:cNvCxnSpPr>
          <p:nvPr/>
        </p:nvCxnSpPr>
        <p:spPr>
          <a:xfrm>
            <a:off x="7984059" y="2381250"/>
            <a:ext cx="48239" cy="927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119" idx="7"/>
            <a:endCxn id="138" idx="5"/>
          </p:cNvCxnSpPr>
          <p:nvPr/>
        </p:nvCxnSpPr>
        <p:spPr>
          <a:xfrm flipH="1" flipV="1">
            <a:off x="5888558" y="2345461"/>
            <a:ext cx="1695450" cy="3382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34" idx="2"/>
            <a:endCxn id="133" idx="7"/>
          </p:cNvCxnSpPr>
          <p:nvPr/>
        </p:nvCxnSpPr>
        <p:spPr>
          <a:xfrm flipH="1">
            <a:off x="3369605" y="2327930"/>
            <a:ext cx="111446" cy="4575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a:stCxn id="134" idx="6"/>
            <a:endCxn id="127" idx="5"/>
          </p:cNvCxnSpPr>
          <p:nvPr/>
        </p:nvCxnSpPr>
        <p:spPr>
          <a:xfrm flipH="1" flipV="1">
            <a:off x="3225640" y="1806227"/>
            <a:ext cx="350660" cy="52170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115" idx="6"/>
            <a:endCxn id="116" idx="6"/>
          </p:cNvCxnSpPr>
          <p:nvPr/>
        </p:nvCxnSpPr>
        <p:spPr>
          <a:xfrm flipH="1" flipV="1">
            <a:off x="6815476" y="1924050"/>
            <a:ext cx="547622" cy="43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116" idx="2"/>
            <a:endCxn id="113" idx="5"/>
          </p:cNvCxnSpPr>
          <p:nvPr/>
        </p:nvCxnSpPr>
        <p:spPr>
          <a:xfrm flipH="1" flipV="1">
            <a:off x="6373244" y="1538182"/>
            <a:ext cx="346982" cy="3858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16" idx="4"/>
            <a:endCxn id="114" idx="6"/>
          </p:cNvCxnSpPr>
          <p:nvPr/>
        </p:nvCxnSpPr>
        <p:spPr>
          <a:xfrm flipH="1">
            <a:off x="6731183" y="1981201"/>
            <a:ext cx="36669" cy="337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129" idx="5"/>
            <a:endCxn id="147" idx="0"/>
          </p:cNvCxnSpPr>
          <p:nvPr/>
        </p:nvCxnSpPr>
        <p:spPr>
          <a:xfrm flipH="1">
            <a:off x="4045608" y="2364512"/>
            <a:ext cx="47625" cy="402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29" idx="3"/>
            <a:endCxn id="133" idx="6"/>
          </p:cNvCxnSpPr>
          <p:nvPr/>
        </p:nvCxnSpPr>
        <p:spPr>
          <a:xfrm flipH="1">
            <a:off x="3383554" y="2364511"/>
            <a:ext cx="642327" cy="461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a:stCxn id="133" idx="4"/>
            <a:endCxn id="136" idx="1"/>
          </p:cNvCxnSpPr>
          <p:nvPr/>
        </p:nvCxnSpPr>
        <p:spPr>
          <a:xfrm>
            <a:off x="3335928" y="2882997"/>
            <a:ext cx="145122" cy="88075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148" idx="4"/>
            <a:endCxn id="146" idx="0"/>
          </p:cNvCxnSpPr>
          <p:nvPr/>
        </p:nvCxnSpPr>
        <p:spPr>
          <a:xfrm>
            <a:off x="4578532" y="1842408"/>
            <a:ext cx="107224" cy="41163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a:stCxn id="131" idx="5"/>
            <a:endCxn id="148" idx="0"/>
          </p:cNvCxnSpPr>
          <p:nvPr/>
        </p:nvCxnSpPr>
        <p:spPr>
          <a:xfrm flipH="1">
            <a:off x="4578532" y="1406177"/>
            <a:ext cx="18708" cy="3219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28" idx="6"/>
            <a:endCxn id="108" idx="2"/>
          </p:cNvCxnSpPr>
          <p:nvPr/>
        </p:nvCxnSpPr>
        <p:spPr>
          <a:xfrm>
            <a:off x="3635557" y="794266"/>
            <a:ext cx="3562350" cy="1541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111" idx="6"/>
            <a:endCxn id="108" idx="3"/>
          </p:cNvCxnSpPr>
          <p:nvPr/>
        </p:nvCxnSpPr>
        <p:spPr>
          <a:xfrm flipV="1">
            <a:off x="6049566" y="988778"/>
            <a:ext cx="1162291" cy="151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122" idx="6"/>
            <a:endCxn id="155" idx="1"/>
          </p:cNvCxnSpPr>
          <p:nvPr/>
        </p:nvCxnSpPr>
        <p:spPr>
          <a:xfrm>
            <a:off x="7855132" y="1287933"/>
            <a:ext cx="61574" cy="94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122" idx="2"/>
            <a:endCxn id="120" idx="6"/>
          </p:cNvCxnSpPr>
          <p:nvPr/>
        </p:nvCxnSpPr>
        <p:spPr>
          <a:xfrm flipH="1">
            <a:off x="7328536" y="1287934"/>
            <a:ext cx="431346" cy="16032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a:stCxn id="127" idx="4"/>
            <a:endCxn id="149" idx="0"/>
          </p:cNvCxnSpPr>
          <p:nvPr/>
        </p:nvCxnSpPr>
        <p:spPr>
          <a:xfrm>
            <a:off x="3191964" y="1822966"/>
            <a:ext cx="91168" cy="5011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107" idx="5"/>
            <a:endCxn id="127" idx="7"/>
          </p:cNvCxnSpPr>
          <p:nvPr/>
        </p:nvCxnSpPr>
        <p:spPr>
          <a:xfrm flipH="1">
            <a:off x="3225641" y="1355405"/>
            <a:ext cx="143964" cy="37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129" idx="2"/>
            <a:endCxn id="140" idx="2"/>
          </p:cNvCxnSpPr>
          <p:nvPr/>
        </p:nvCxnSpPr>
        <p:spPr>
          <a:xfrm>
            <a:off x="4011932" y="2324100"/>
            <a:ext cx="788669" cy="476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129" idx="7"/>
            <a:endCxn id="148" idx="3"/>
          </p:cNvCxnSpPr>
          <p:nvPr/>
        </p:nvCxnSpPr>
        <p:spPr>
          <a:xfrm flipV="1">
            <a:off x="4093232" y="1825668"/>
            <a:ext cx="451624" cy="458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a:stCxn id="120" idx="5"/>
            <a:endCxn id="115" idx="0"/>
          </p:cNvCxnSpPr>
          <p:nvPr/>
        </p:nvCxnSpPr>
        <p:spPr>
          <a:xfrm>
            <a:off x="7314587" y="1488672"/>
            <a:ext cx="886" cy="3825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120" idx="5"/>
            <a:endCxn id="37" idx="1"/>
          </p:cNvCxnSpPr>
          <p:nvPr/>
        </p:nvCxnSpPr>
        <p:spPr>
          <a:xfrm>
            <a:off x="7314588" y="1488672"/>
            <a:ext cx="602119" cy="8117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115" idx="5"/>
            <a:endCxn id="123" idx="0"/>
          </p:cNvCxnSpPr>
          <p:nvPr/>
        </p:nvCxnSpPr>
        <p:spPr>
          <a:xfrm>
            <a:off x="7349150" y="1968815"/>
            <a:ext cx="635523" cy="12829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115" idx="5"/>
            <a:endCxn id="151" idx="7"/>
          </p:cNvCxnSpPr>
          <p:nvPr/>
        </p:nvCxnSpPr>
        <p:spPr>
          <a:xfrm flipH="1">
            <a:off x="6042047" y="1968815"/>
            <a:ext cx="1307103" cy="2118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Oval 106"/>
          <p:cNvSpPr/>
          <p:nvPr/>
        </p:nvSpPr>
        <p:spPr>
          <a:xfrm>
            <a:off x="3288303" y="12578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8" name="Oval 107"/>
          <p:cNvSpPr/>
          <p:nvPr/>
        </p:nvSpPr>
        <p:spPr>
          <a:xfrm>
            <a:off x="7197907" y="89121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9" name="Oval 108"/>
          <p:cNvSpPr/>
          <p:nvPr/>
        </p:nvSpPr>
        <p:spPr>
          <a:xfrm>
            <a:off x="5264333" y="1315692"/>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0" name="Oval 109"/>
          <p:cNvSpPr/>
          <p:nvPr/>
        </p:nvSpPr>
        <p:spPr>
          <a:xfrm>
            <a:off x="5178063" y="17907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1" name="Oval 110"/>
          <p:cNvSpPr/>
          <p:nvPr/>
        </p:nvSpPr>
        <p:spPr>
          <a:xfrm>
            <a:off x="5954315" y="94673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2" name="Oval 111"/>
          <p:cNvSpPr/>
          <p:nvPr/>
        </p:nvSpPr>
        <p:spPr>
          <a:xfrm>
            <a:off x="5896249"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3" name="Oval 112"/>
          <p:cNvSpPr/>
          <p:nvPr/>
        </p:nvSpPr>
        <p:spPr>
          <a:xfrm>
            <a:off x="6291943" y="144062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4" name="Oval 113"/>
          <p:cNvSpPr/>
          <p:nvPr/>
        </p:nvSpPr>
        <p:spPr>
          <a:xfrm>
            <a:off x="6635933" y="2261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5" name="Oval 114"/>
          <p:cNvSpPr/>
          <p:nvPr/>
        </p:nvSpPr>
        <p:spPr>
          <a:xfrm>
            <a:off x="7267849" y="187125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6" name="Oval 115"/>
          <p:cNvSpPr/>
          <p:nvPr/>
        </p:nvSpPr>
        <p:spPr>
          <a:xfrm>
            <a:off x="6720227"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7" name="Oval 116"/>
          <p:cNvSpPr/>
          <p:nvPr/>
        </p:nvSpPr>
        <p:spPr>
          <a:xfrm>
            <a:off x="7197907" y="2362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8" name="Oval 117"/>
          <p:cNvSpPr/>
          <p:nvPr/>
        </p:nvSpPr>
        <p:spPr>
          <a:xfrm>
            <a:off x="7254513" y="27564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9" name="Oval 118"/>
          <p:cNvSpPr/>
          <p:nvPr/>
        </p:nvSpPr>
        <p:spPr>
          <a:xfrm>
            <a:off x="7502707" y="26670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Oval 119"/>
          <p:cNvSpPr/>
          <p:nvPr/>
        </p:nvSpPr>
        <p:spPr>
          <a:xfrm>
            <a:off x="7233286" y="139111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1" name="Oval 120"/>
          <p:cNvSpPr/>
          <p:nvPr/>
        </p:nvSpPr>
        <p:spPr>
          <a:xfrm>
            <a:off x="6596743" y="2794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2" name="Oval 121"/>
          <p:cNvSpPr/>
          <p:nvPr/>
        </p:nvSpPr>
        <p:spPr>
          <a:xfrm>
            <a:off x="7759882" y="1230783"/>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3" name="Oval 122"/>
          <p:cNvSpPr/>
          <p:nvPr/>
        </p:nvSpPr>
        <p:spPr>
          <a:xfrm>
            <a:off x="7937047"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4" name="Oval 123"/>
          <p:cNvSpPr/>
          <p:nvPr/>
        </p:nvSpPr>
        <p:spPr>
          <a:xfrm>
            <a:off x="7284176" y="41853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5" name="Oval 124"/>
          <p:cNvSpPr/>
          <p:nvPr/>
        </p:nvSpPr>
        <p:spPr>
          <a:xfrm>
            <a:off x="7315473"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6" name="Oval 125"/>
          <p:cNvSpPr/>
          <p:nvPr/>
        </p:nvSpPr>
        <p:spPr>
          <a:xfrm>
            <a:off x="7814038" y="462767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7" name="Oval 126"/>
          <p:cNvSpPr/>
          <p:nvPr/>
        </p:nvSpPr>
        <p:spPr>
          <a:xfrm>
            <a:off x="3144340" y="17086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8" name="Oval 127"/>
          <p:cNvSpPr/>
          <p:nvPr/>
        </p:nvSpPr>
        <p:spPr>
          <a:xfrm>
            <a:off x="3540307" y="737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9" name="Oval 128"/>
          <p:cNvSpPr/>
          <p:nvPr/>
        </p:nvSpPr>
        <p:spPr>
          <a:xfrm>
            <a:off x="4011931" y="226695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0" name="Oval 129"/>
          <p:cNvSpPr/>
          <p:nvPr/>
        </p:nvSpPr>
        <p:spPr>
          <a:xfrm>
            <a:off x="3975192"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1" name="Oval 130"/>
          <p:cNvSpPr/>
          <p:nvPr/>
        </p:nvSpPr>
        <p:spPr>
          <a:xfrm>
            <a:off x="4515940"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2" name="Oval 131"/>
          <p:cNvSpPr/>
          <p:nvPr/>
        </p:nvSpPr>
        <p:spPr>
          <a:xfrm>
            <a:off x="4149908" y="1346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Oval 132"/>
          <p:cNvSpPr/>
          <p:nvPr/>
        </p:nvSpPr>
        <p:spPr>
          <a:xfrm>
            <a:off x="3288303" y="276869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4" name="Oval 133"/>
          <p:cNvSpPr/>
          <p:nvPr/>
        </p:nvSpPr>
        <p:spPr>
          <a:xfrm>
            <a:off x="3481051" y="22707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5" name="Oval 134"/>
          <p:cNvSpPr/>
          <p:nvPr/>
        </p:nvSpPr>
        <p:spPr>
          <a:xfrm>
            <a:off x="4733381" y="361856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6" name="Oval 135"/>
          <p:cNvSpPr/>
          <p:nvPr/>
        </p:nvSpPr>
        <p:spPr>
          <a:xfrm>
            <a:off x="3467101" y="37470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7" name="Oval 136"/>
          <p:cNvSpPr/>
          <p:nvPr/>
        </p:nvSpPr>
        <p:spPr>
          <a:xfrm>
            <a:off x="3927567" y="414667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8" name="Oval 137"/>
          <p:cNvSpPr/>
          <p:nvPr/>
        </p:nvSpPr>
        <p:spPr>
          <a:xfrm>
            <a:off x="5807258" y="2247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9" name="Oval 138"/>
          <p:cNvSpPr/>
          <p:nvPr/>
        </p:nvSpPr>
        <p:spPr>
          <a:xfrm>
            <a:off x="5216707" y="2413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0" name="Oval 139"/>
          <p:cNvSpPr/>
          <p:nvPr/>
        </p:nvSpPr>
        <p:spPr>
          <a:xfrm>
            <a:off x="4800600" y="2743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1" name="Oval 140"/>
          <p:cNvSpPr/>
          <p:nvPr/>
        </p:nvSpPr>
        <p:spPr>
          <a:xfrm>
            <a:off x="5355773" y="46423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2" name="Oval 141"/>
          <p:cNvSpPr/>
          <p:nvPr/>
        </p:nvSpPr>
        <p:spPr>
          <a:xfrm>
            <a:off x="4816114" y="19186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3" name="Oval 142"/>
          <p:cNvSpPr/>
          <p:nvPr/>
        </p:nvSpPr>
        <p:spPr>
          <a:xfrm>
            <a:off x="5326582" y="22422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4" name="Oval 143"/>
          <p:cNvSpPr/>
          <p:nvPr/>
        </p:nvSpPr>
        <p:spPr>
          <a:xfrm>
            <a:off x="7807508" y="37089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5" name="Oval 144"/>
          <p:cNvSpPr/>
          <p:nvPr/>
        </p:nvSpPr>
        <p:spPr>
          <a:xfrm>
            <a:off x="5359582" y="32009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6" name="Oval 145"/>
          <p:cNvSpPr/>
          <p:nvPr/>
        </p:nvSpPr>
        <p:spPr>
          <a:xfrm>
            <a:off x="4638131" y="225404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7" name="Oval 146"/>
          <p:cNvSpPr/>
          <p:nvPr/>
        </p:nvSpPr>
        <p:spPr>
          <a:xfrm>
            <a:off x="3997983" y="276706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8" name="Oval 147"/>
          <p:cNvSpPr/>
          <p:nvPr/>
        </p:nvSpPr>
        <p:spPr>
          <a:xfrm>
            <a:off x="4530907" y="17281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9" name="Oval 148"/>
          <p:cNvSpPr/>
          <p:nvPr/>
        </p:nvSpPr>
        <p:spPr>
          <a:xfrm>
            <a:off x="3235508" y="23241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0" name="Oval 149"/>
          <p:cNvSpPr/>
          <p:nvPr/>
        </p:nvSpPr>
        <p:spPr>
          <a:xfrm>
            <a:off x="7280911" y="3757511"/>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1" name="Oval 150"/>
          <p:cNvSpPr/>
          <p:nvPr/>
        </p:nvSpPr>
        <p:spPr>
          <a:xfrm>
            <a:off x="5960745" y="40710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2" name="Oval 151"/>
          <p:cNvSpPr/>
          <p:nvPr/>
        </p:nvSpPr>
        <p:spPr>
          <a:xfrm>
            <a:off x="6686550" y="325428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3" name="Oval 152"/>
          <p:cNvSpPr/>
          <p:nvPr/>
        </p:nvSpPr>
        <p:spPr>
          <a:xfrm>
            <a:off x="6709138" y="38232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54" name="Straight Connector 153"/>
          <p:cNvCxnSpPr>
            <a:stCxn id="120" idx="6"/>
            <a:endCxn id="155" idx="6"/>
          </p:cNvCxnSpPr>
          <p:nvPr/>
        </p:nvCxnSpPr>
        <p:spPr>
          <a:xfrm flipV="1">
            <a:off x="7328537" y="1422917"/>
            <a:ext cx="669471" cy="25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Oval 154"/>
          <p:cNvSpPr/>
          <p:nvPr/>
        </p:nvSpPr>
        <p:spPr>
          <a:xfrm>
            <a:off x="7902757" y="13657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56" name="Straight Connector 155"/>
          <p:cNvCxnSpPr>
            <a:stCxn id="143" idx="4"/>
            <a:endCxn id="138" idx="3"/>
          </p:cNvCxnSpPr>
          <p:nvPr/>
        </p:nvCxnSpPr>
        <p:spPr>
          <a:xfrm flipV="1">
            <a:off x="5374207" y="2345462"/>
            <a:ext cx="446999" cy="1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a:stCxn id="147" idx="5"/>
            <a:endCxn id="141" idx="2"/>
          </p:cNvCxnSpPr>
          <p:nvPr/>
        </p:nvCxnSpPr>
        <p:spPr>
          <a:xfrm>
            <a:off x="4079284" y="2864626"/>
            <a:ext cx="1276489" cy="1834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151" idx="6"/>
            <a:endCxn id="126" idx="2"/>
          </p:cNvCxnSpPr>
          <p:nvPr/>
        </p:nvCxnSpPr>
        <p:spPr>
          <a:xfrm>
            <a:off x="6055995" y="4128170"/>
            <a:ext cx="1758043" cy="556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a:stCxn id="115" idx="6"/>
            <a:endCxn id="111" idx="6"/>
          </p:cNvCxnSpPr>
          <p:nvPr/>
        </p:nvCxnSpPr>
        <p:spPr>
          <a:xfrm flipH="1" flipV="1">
            <a:off x="6049565" y="1003884"/>
            <a:ext cx="1313533" cy="9245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a:stCxn id="111" idx="2"/>
            <a:endCxn id="131" idx="6"/>
          </p:cNvCxnSpPr>
          <p:nvPr/>
        </p:nvCxnSpPr>
        <p:spPr>
          <a:xfrm flipH="1">
            <a:off x="4611189" y="1003884"/>
            <a:ext cx="1343126" cy="361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a:stCxn id="128" idx="5"/>
            <a:endCxn id="129" idx="1"/>
          </p:cNvCxnSpPr>
          <p:nvPr/>
        </p:nvCxnSpPr>
        <p:spPr>
          <a:xfrm>
            <a:off x="3621608" y="834677"/>
            <a:ext cx="404272" cy="14490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a:stCxn id="119" idx="3"/>
            <a:endCxn id="118" idx="6"/>
          </p:cNvCxnSpPr>
          <p:nvPr/>
        </p:nvCxnSpPr>
        <p:spPr>
          <a:xfrm flipH="1">
            <a:off x="7349764" y="2764562"/>
            <a:ext cx="166893" cy="490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119" idx="5"/>
            <a:endCxn id="123" idx="1"/>
          </p:cNvCxnSpPr>
          <p:nvPr/>
        </p:nvCxnSpPr>
        <p:spPr>
          <a:xfrm>
            <a:off x="7584008" y="2764561"/>
            <a:ext cx="366988" cy="5038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a:stCxn id="144" idx="4"/>
          </p:cNvCxnSpPr>
          <p:nvPr/>
        </p:nvCxnSpPr>
        <p:spPr>
          <a:xfrm>
            <a:off x="7855133" y="3823216"/>
            <a:ext cx="6531" cy="804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65" name="TextBox 164"/>
          <p:cNvSpPr txBox="1"/>
          <p:nvPr/>
        </p:nvSpPr>
        <p:spPr>
          <a:xfrm>
            <a:off x="316228" y="2297669"/>
            <a:ext cx="1664973" cy="461665"/>
          </a:xfrm>
          <a:prstGeom prst="rect">
            <a:avLst/>
          </a:prstGeom>
          <a:noFill/>
        </p:spPr>
        <p:txBody>
          <a:bodyPr wrap="square" rtlCol="0">
            <a:spAutoFit/>
          </a:bodyPr>
          <a:lstStyle/>
          <a:p>
            <a:r>
              <a:rPr lang="en-US" sz="2400" dirty="0">
                <a:solidFill>
                  <a:srgbClr val="00B0F0"/>
                </a:solidFill>
              </a:rPr>
              <a:t>respected</a:t>
            </a:r>
          </a:p>
        </p:txBody>
      </p:sp>
      <p:sp>
        <p:nvSpPr>
          <p:cNvPr id="167" name="TextBox 166"/>
          <p:cNvSpPr txBox="1"/>
          <p:nvPr/>
        </p:nvSpPr>
        <p:spPr>
          <a:xfrm>
            <a:off x="1905000" y="304801"/>
            <a:ext cx="381000" cy="461665"/>
          </a:xfrm>
          <a:prstGeom prst="rect">
            <a:avLst/>
          </a:prstGeom>
          <a:noFill/>
        </p:spPr>
        <p:txBody>
          <a:bodyPr wrap="square" rtlCol="0">
            <a:spAutoFit/>
          </a:bodyPr>
          <a:lstStyle/>
          <a:p>
            <a:r>
              <a:rPr lang="en-US" sz="2400" dirty="0"/>
              <a:t>5</a:t>
            </a:r>
          </a:p>
        </p:txBody>
      </p:sp>
      <p:sp>
        <p:nvSpPr>
          <p:cNvPr id="168" name="TextBox 167"/>
          <p:cNvSpPr txBox="1"/>
          <p:nvPr/>
        </p:nvSpPr>
        <p:spPr>
          <a:xfrm>
            <a:off x="1905000" y="729956"/>
            <a:ext cx="381000" cy="461665"/>
          </a:xfrm>
          <a:prstGeom prst="rect">
            <a:avLst/>
          </a:prstGeom>
          <a:noFill/>
        </p:spPr>
        <p:txBody>
          <a:bodyPr wrap="square" rtlCol="0">
            <a:spAutoFit/>
          </a:bodyPr>
          <a:lstStyle/>
          <a:p>
            <a:r>
              <a:rPr lang="en-US" sz="2400" dirty="0"/>
              <a:t>4</a:t>
            </a:r>
          </a:p>
        </p:txBody>
      </p:sp>
      <p:sp>
        <p:nvSpPr>
          <p:cNvPr id="169" name="TextBox 168"/>
          <p:cNvSpPr txBox="1"/>
          <p:nvPr/>
        </p:nvSpPr>
        <p:spPr>
          <a:xfrm>
            <a:off x="1905000" y="1219201"/>
            <a:ext cx="381000" cy="461665"/>
          </a:xfrm>
          <a:prstGeom prst="rect">
            <a:avLst/>
          </a:prstGeom>
          <a:noFill/>
        </p:spPr>
        <p:txBody>
          <a:bodyPr wrap="square" rtlCol="0">
            <a:spAutoFit/>
          </a:bodyPr>
          <a:lstStyle/>
          <a:p>
            <a:r>
              <a:rPr lang="en-US" sz="2400" dirty="0"/>
              <a:t>3</a:t>
            </a:r>
          </a:p>
        </p:txBody>
      </p:sp>
      <p:sp>
        <p:nvSpPr>
          <p:cNvPr id="170" name="TextBox 169"/>
          <p:cNvSpPr txBox="1"/>
          <p:nvPr/>
        </p:nvSpPr>
        <p:spPr>
          <a:xfrm>
            <a:off x="1905000" y="1676401"/>
            <a:ext cx="381000" cy="461665"/>
          </a:xfrm>
          <a:prstGeom prst="rect">
            <a:avLst/>
          </a:prstGeom>
          <a:noFill/>
        </p:spPr>
        <p:txBody>
          <a:bodyPr wrap="square" rtlCol="0">
            <a:spAutoFit/>
          </a:bodyPr>
          <a:lstStyle/>
          <a:p>
            <a:r>
              <a:rPr lang="en-US" sz="2400" dirty="0"/>
              <a:t>2</a:t>
            </a:r>
          </a:p>
        </p:txBody>
      </p:sp>
      <p:sp>
        <p:nvSpPr>
          <p:cNvPr id="171" name="TextBox 170"/>
          <p:cNvSpPr txBox="1"/>
          <p:nvPr/>
        </p:nvSpPr>
        <p:spPr>
          <a:xfrm>
            <a:off x="1905000" y="2133601"/>
            <a:ext cx="381000" cy="461665"/>
          </a:xfrm>
          <a:prstGeom prst="rect">
            <a:avLst/>
          </a:prstGeom>
          <a:noFill/>
        </p:spPr>
        <p:txBody>
          <a:bodyPr wrap="square" rtlCol="0">
            <a:spAutoFit/>
          </a:bodyPr>
          <a:lstStyle/>
          <a:p>
            <a:r>
              <a:rPr lang="en-US" sz="2400" dirty="0"/>
              <a:t>1</a:t>
            </a:r>
          </a:p>
        </p:txBody>
      </p:sp>
      <p:sp>
        <p:nvSpPr>
          <p:cNvPr id="172" name="TextBox 171"/>
          <p:cNvSpPr txBox="1"/>
          <p:nvPr/>
        </p:nvSpPr>
        <p:spPr>
          <a:xfrm>
            <a:off x="1905000" y="2590801"/>
            <a:ext cx="381000" cy="461665"/>
          </a:xfrm>
          <a:prstGeom prst="rect">
            <a:avLst/>
          </a:prstGeom>
          <a:noFill/>
        </p:spPr>
        <p:txBody>
          <a:bodyPr wrap="square" rtlCol="0">
            <a:spAutoFit/>
          </a:bodyPr>
          <a:lstStyle/>
          <a:p>
            <a:r>
              <a:rPr lang="en-US" sz="2400" dirty="0"/>
              <a:t>0</a:t>
            </a:r>
          </a:p>
        </p:txBody>
      </p:sp>
      <p:sp>
        <p:nvSpPr>
          <p:cNvPr id="173" name="TextBox 172"/>
          <p:cNvSpPr txBox="1"/>
          <p:nvPr/>
        </p:nvSpPr>
        <p:spPr>
          <a:xfrm>
            <a:off x="1792335" y="3124201"/>
            <a:ext cx="493665" cy="461665"/>
          </a:xfrm>
          <a:prstGeom prst="rect">
            <a:avLst/>
          </a:prstGeom>
          <a:noFill/>
        </p:spPr>
        <p:txBody>
          <a:bodyPr wrap="square" rtlCol="0">
            <a:spAutoFit/>
          </a:bodyPr>
          <a:lstStyle/>
          <a:p>
            <a:r>
              <a:rPr lang="en-US" sz="2400" dirty="0"/>
              <a:t>-1</a:t>
            </a:r>
          </a:p>
        </p:txBody>
      </p:sp>
      <p:sp>
        <p:nvSpPr>
          <p:cNvPr id="174" name="TextBox 173"/>
          <p:cNvSpPr txBox="1"/>
          <p:nvPr/>
        </p:nvSpPr>
        <p:spPr>
          <a:xfrm>
            <a:off x="1809410" y="3581401"/>
            <a:ext cx="476590" cy="461665"/>
          </a:xfrm>
          <a:prstGeom prst="rect">
            <a:avLst/>
          </a:prstGeom>
          <a:noFill/>
        </p:spPr>
        <p:txBody>
          <a:bodyPr wrap="square" rtlCol="0">
            <a:spAutoFit/>
          </a:bodyPr>
          <a:lstStyle/>
          <a:p>
            <a:r>
              <a:rPr lang="en-US" sz="2400" dirty="0"/>
              <a:t>-2</a:t>
            </a:r>
          </a:p>
        </p:txBody>
      </p:sp>
      <p:sp>
        <p:nvSpPr>
          <p:cNvPr id="175" name="TextBox 174"/>
          <p:cNvSpPr txBox="1"/>
          <p:nvPr/>
        </p:nvSpPr>
        <p:spPr>
          <a:xfrm>
            <a:off x="1792334" y="4038601"/>
            <a:ext cx="493666" cy="461665"/>
          </a:xfrm>
          <a:prstGeom prst="rect">
            <a:avLst/>
          </a:prstGeom>
          <a:noFill/>
        </p:spPr>
        <p:txBody>
          <a:bodyPr wrap="square" rtlCol="0">
            <a:spAutoFit/>
          </a:bodyPr>
          <a:lstStyle/>
          <a:p>
            <a:r>
              <a:rPr lang="en-US" sz="2400" dirty="0"/>
              <a:t>-3</a:t>
            </a:r>
          </a:p>
        </p:txBody>
      </p:sp>
      <p:sp>
        <p:nvSpPr>
          <p:cNvPr id="177" name="TextBox 176"/>
          <p:cNvSpPr txBox="1"/>
          <p:nvPr/>
        </p:nvSpPr>
        <p:spPr>
          <a:xfrm>
            <a:off x="1792468" y="4522062"/>
            <a:ext cx="569732" cy="461665"/>
          </a:xfrm>
          <a:prstGeom prst="rect">
            <a:avLst/>
          </a:prstGeom>
          <a:noFill/>
        </p:spPr>
        <p:txBody>
          <a:bodyPr wrap="square" rtlCol="0">
            <a:spAutoFit/>
          </a:bodyPr>
          <a:lstStyle/>
          <a:p>
            <a:r>
              <a:rPr lang="en-US" sz="2400" dirty="0"/>
              <a:t>-4</a:t>
            </a:r>
          </a:p>
        </p:txBody>
      </p:sp>
      <p:sp>
        <p:nvSpPr>
          <p:cNvPr id="178" name="TextBox 177"/>
          <p:cNvSpPr txBox="1"/>
          <p:nvPr/>
        </p:nvSpPr>
        <p:spPr>
          <a:xfrm>
            <a:off x="1792468" y="5029201"/>
            <a:ext cx="569732" cy="461665"/>
          </a:xfrm>
          <a:prstGeom prst="rect">
            <a:avLst/>
          </a:prstGeom>
          <a:noFill/>
        </p:spPr>
        <p:txBody>
          <a:bodyPr wrap="square" rtlCol="0">
            <a:spAutoFit/>
          </a:bodyPr>
          <a:lstStyle/>
          <a:p>
            <a:r>
              <a:rPr lang="en-US" sz="2400" dirty="0"/>
              <a:t>-5</a:t>
            </a:r>
          </a:p>
        </p:txBody>
      </p:sp>
      <p:sp>
        <p:nvSpPr>
          <p:cNvPr id="179" name="TextBox 178"/>
          <p:cNvSpPr txBox="1"/>
          <p:nvPr/>
        </p:nvSpPr>
        <p:spPr>
          <a:xfrm>
            <a:off x="224716" y="6015048"/>
            <a:ext cx="4473558" cy="5915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sz="3375" b="1" dirty="0">
                <a:solidFill>
                  <a:srgbClr val="FF0000"/>
                </a:solidFill>
              </a:rPr>
              <a:t>“p</a:t>
            </a:r>
            <a:r>
              <a:rPr lang="en-US" sz="3375" b="1" dirty="0">
                <a:solidFill>
                  <a:srgbClr val="FF0000"/>
                </a:solidFill>
                <a:sym typeface="Helvetica Neue"/>
              </a:rPr>
              <a:t>laying” culture</a:t>
            </a:r>
          </a:p>
        </p:txBody>
      </p:sp>
      <p:sp>
        <p:nvSpPr>
          <p:cNvPr id="180" name="TextBox 179"/>
          <p:cNvSpPr txBox="1"/>
          <p:nvPr/>
        </p:nvSpPr>
        <p:spPr>
          <a:xfrm>
            <a:off x="4495801" y="5911335"/>
            <a:ext cx="2667000" cy="461665"/>
          </a:xfrm>
          <a:prstGeom prst="rect">
            <a:avLst/>
          </a:prstGeom>
          <a:noFill/>
        </p:spPr>
        <p:txBody>
          <a:bodyPr wrap="square" rtlCol="0">
            <a:spAutoFit/>
          </a:bodyPr>
          <a:lstStyle/>
          <a:p>
            <a:r>
              <a:rPr lang="en-US" sz="2400" dirty="0">
                <a:solidFill>
                  <a:srgbClr val="00B0F0"/>
                </a:solidFill>
              </a:rPr>
              <a:t>influencer</a:t>
            </a:r>
          </a:p>
        </p:txBody>
      </p:sp>
    </p:spTree>
    <p:extLst>
      <p:ext uri="{BB962C8B-B14F-4D97-AF65-F5344CB8AC3E}">
        <p14:creationId xmlns:p14="http://schemas.microsoft.com/office/powerpoint/2010/main" val="2082081859"/>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397307" y="192960"/>
          <a:ext cx="6553200" cy="5234240"/>
        </p:xfrm>
        <a:graphic>
          <a:graphicData uri="http://schemas.openxmlformats.org/drawingml/2006/table">
            <a:tbl>
              <a:tblPr firstRow="1" bandRow="1">
                <a:tableStyleId>{9D7B26C5-4107-4FEC-AEDC-1716B250A1EF}</a:tableStyleId>
              </a:tblPr>
              <a:tblGrid>
                <a:gridCol w="655320">
                  <a:extLst>
                    <a:ext uri="{9D8B030D-6E8A-4147-A177-3AD203B41FA5}">
                      <a16:colId xmlns:a16="http://schemas.microsoft.com/office/drawing/2014/main" val="20000"/>
                    </a:ext>
                  </a:extLst>
                </a:gridCol>
                <a:gridCol w="655320">
                  <a:extLst>
                    <a:ext uri="{9D8B030D-6E8A-4147-A177-3AD203B41FA5}">
                      <a16:colId xmlns:a16="http://schemas.microsoft.com/office/drawing/2014/main" val="20001"/>
                    </a:ext>
                  </a:extLst>
                </a:gridCol>
                <a:gridCol w="655320">
                  <a:extLst>
                    <a:ext uri="{9D8B030D-6E8A-4147-A177-3AD203B41FA5}">
                      <a16:colId xmlns:a16="http://schemas.microsoft.com/office/drawing/2014/main" val="20002"/>
                    </a:ext>
                  </a:extLst>
                </a:gridCol>
                <a:gridCol w="655320">
                  <a:extLst>
                    <a:ext uri="{9D8B030D-6E8A-4147-A177-3AD203B41FA5}">
                      <a16:colId xmlns:a16="http://schemas.microsoft.com/office/drawing/2014/main" val="20003"/>
                    </a:ext>
                  </a:extLst>
                </a:gridCol>
                <a:gridCol w="655320">
                  <a:extLst>
                    <a:ext uri="{9D8B030D-6E8A-4147-A177-3AD203B41FA5}">
                      <a16:colId xmlns:a16="http://schemas.microsoft.com/office/drawing/2014/main" val="20004"/>
                    </a:ext>
                  </a:extLst>
                </a:gridCol>
                <a:gridCol w="655320">
                  <a:extLst>
                    <a:ext uri="{9D8B030D-6E8A-4147-A177-3AD203B41FA5}">
                      <a16:colId xmlns:a16="http://schemas.microsoft.com/office/drawing/2014/main" val="20005"/>
                    </a:ext>
                  </a:extLst>
                </a:gridCol>
                <a:gridCol w="655320">
                  <a:extLst>
                    <a:ext uri="{9D8B030D-6E8A-4147-A177-3AD203B41FA5}">
                      <a16:colId xmlns:a16="http://schemas.microsoft.com/office/drawing/2014/main" val="20006"/>
                    </a:ext>
                  </a:extLst>
                </a:gridCol>
                <a:gridCol w="655320">
                  <a:extLst>
                    <a:ext uri="{9D8B030D-6E8A-4147-A177-3AD203B41FA5}">
                      <a16:colId xmlns:a16="http://schemas.microsoft.com/office/drawing/2014/main" val="20007"/>
                    </a:ext>
                  </a:extLst>
                </a:gridCol>
                <a:gridCol w="655320">
                  <a:extLst>
                    <a:ext uri="{9D8B030D-6E8A-4147-A177-3AD203B41FA5}">
                      <a16:colId xmlns:a16="http://schemas.microsoft.com/office/drawing/2014/main" val="20008"/>
                    </a:ext>
                  </a:extLst>
                </a:gridCol>
                <a:gridCol w="655320">
                  <a:extLst>
                    <a:ext uri="{9D8B030D-6E8A-4147-A177-3AD203B41FA5}">
                      <a16:colId xmlns:a16="http://schemas.microsoft.com/office/drawing/2014/main" val="20009"/>
                    </a:ext>
                  </a:extLst>
                </a:gridCol>
              </a:tblGrid>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7"/>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8"/>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9"/>
                  </a:ext>
                </a:extLst>
              </a:tr>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0"/>
                  </a:ext>
                </a:extLst>
              </a:tr>
            </a:tbl>
          </a:graphicData>
        </a:graphic>
      </p:graphicFrame>
      <p:cxnSp>
        <p:nvCxnSpPr>
          <p:cNvPr id="153" name="Straight Connector 152"/>
          <p:cNvCxnSpPr>
            <a:endCxn id="70" idx="5"/>
          </p:cNvCxnSpPr>
          <p:nvPr/>
        </p:nvCxnSpPr>
        <p:spPr>
          <a:xfrm flipH="1" flipV="1">
            <a:off x="5888559" y="2345461"/>
            <a:ext cx="134473" cy="4232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a:endCxn id="71" idx="5"/>
          </p:cNvCxnSpPr>
          <p:nvPr/>
        </p:nvCxnSpPr>
        <p:spPr>
          <a:xfrm flipH="1" flipV="1">
            <a:off x="5298009" y="2511077"/>
            <a:ext cx="774791" cy="29639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514600" y="5410201"/>
            <a:ext cx="381000" cy="461665"/>
          </a:xfrm>
          <a:prstGeom prst="rect">
            <a:avLst/>
          </a:prstGeom>
          <a:noFill/>
        </p:spPr>
        <p:txBody>
          <a:bodyPr wrap="square" rtlCol="0">
            <a:spAutoFit/>
          </a:bodyPr>
          <a:lstStyle/>
          <a:p>
            <a:r>
              <a:rPr lang="en-US" sz="2400" dirty="0"/>
              <a:t>1</a:t>
            </a:r>
          </a:p>
        </p:txBody>
      </p:sp>
      <p:sp>
        <p:nvSpPr>
          <p:cNvPr id="14" name="TextBox 13"/>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15" name="TextBox 14"/>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16" name="TextBox 15"/>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17" name="TextBox 16"/>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18" name="TextBox 17"/>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19" name="TextBox 18"/>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20" name="TextBox 19"/>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21" name="TextBox 20"/>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22" name="TextBox 21"/>
          <p:cNvSpPr txBox="1"/>
          <p:nvPr/>
        </p:nvSpPr>
        <p:spPr>
          <a:xfrm>
            <a:off x="8382000" y="5410201"/>
            <a:ext cx="533400" cy="461665"/>
          </a:xfrm>
          <a:prstGeom prst="rect">
            <a:avLst/>
          </a:prstGeom>
          <a:noFill/>
        </p:spPr>
        <p:txBody>
          <a:bodyPr wrap="square" rtlCol="0">
            <a:spAutoFit/>
          </a:bodyPr>
          <a:lstStyle/>
          <a:p>
            <a:r>
              <a:rPr lang="en-US" sz="2400" dirty="0"/>
              <a:t>10</a:t>
            </a:r>
          </a:p>
        </p:txBody>
      </p:sp>
      <p:sp>
        <p:nvSpPr>
          <p:cNvPr id="26" name="TextBox 25"/>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27" name="TextBox 26"/>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28" name="TextBox 27"/>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29" name="TextBox 28"/>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30" name="TextBox 29"/>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31" name="TextBox 30"/>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32" name="TextBox 31"/>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33" name="TextBox 32"/>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42" name="Oval 41"/>
          <p:cNvSpPr/>
          <p:nvPr/>
        </p:nvSpPr>
        <p:spPr>
          <a:xfrm>
            <a:off x="5292906" y="18550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6" name="Oval 45"/>
          <p:cNvSpPr/>
          <p:nvPr/>
        </p:nvSpPr>
        <p:spPr>
          <a:xfrm>
            <a:off x="7902757" y="228368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7" name="Oval 56"/>
          <p:cNvSpPr/>
          <p:nvPr/>
        </p:nvSpPr>
        <p:spPr>
          <a:xfrm>
            <a:off x="5956391" y="270991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86" name="Straight Connector 85"/>
          <p:cNvCxnSpPr>
            <a:stCxn id="60" idx="4"/>
            <a:endCxn id="66" idx="0"/>
          </p:cNvCxnSpPr>
          <p:nvPr/>
        </p:nvCxnSpPr>
        <p:spPr>
          <a:xfrm flipH="1">
            <a:off x="3528676" y="851416"/>
            <a:ext cx="59257" cy="1419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34" idx="5"/>
            <a:endCxn id="61" idx="2"/>
          </p:cNvCxnSpPr>
          <p:nvPr/>
        </p:nvCxnSpPr>
        <p:spPr>
          <a:xfrm>
            <a:off x="3369604" y="1355406"/>
            <a:ext cx="642327" cy="9686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a:stCxn id="59" idx="6"/>
          </p:cNvCxnSpPr>
          <p:nvPr/>
        </p:nvCxnSpPr>
        <p:spPr>
          <a:xfrm flipV="1">
            <a:off x="3239590" y="1422916"/>
            <a:ext cx="735603" cy="342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82" idx="2"/>
            <a:endCxn id="80" idx="2"/>
          </p:cNvCxnSpPr>
          <p:nvPr/>
        </p:nvCxnSpPr>
        <p:spPr>
          <a:xfrm>
            <a:off x="3235508" y="2381251"/>
            <a:ext cx="762475" cy="442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a:stCxn id="65" idx="5"/>
            <a:endCxn id="80" idx="3"/>
          </p:cNvCxnSpPr>
          <p:nvPr/>
        </p:nvCxnSpPr>
        <p:spPr>
          <a:xfrm flipV="1">
            <a:off x="3369604" y="2864625"/>
            <a:ext cx="642327" cy="16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a:stCxn id="64" idx="6"/>
            <a:endCxn id="63" idx="2"/>
          </p:cNvCxnSpPr>
          <p:nvPr/>
        </p:nvCxnSpPr>
        <p:spPr>
          <a:xfrm flipV="1">
            <a:off x="4245157" y="1365767"/>
            <a:ext cx="270782"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a:stCxn id="64" idx="4"/>
            <a:endCxn id="67" idx="1"/>
          </p:cNvCxnSpPr>
          <p:nvPr/>
        </p:nvCxnSpPr>
        <p:spPr>
          <a:xfrm>
            <a:off x="4197532" y="1461016"/>
            <a:ext cx="549798" cy="217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64" idx="5"/>
            <a:endCxn id="38" idx="1"/>
          </p:cNvCxnSpPr>
          <p:nvPr/>
        </p:nvCxnSpPr>
        <p:spPr>
          <a:xfrm>
            <a:off x="4231208" y="1444277"/>
            <a:ext cx="960804" cy="3631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a:stCxn id="39" idx="4"/>
            <a:endCxn id="40" idx="7"/>
          </p:cNvCxnSpPr>
          <p:nvPr/>
        </p:nvCxnSpPr>
        <p:spPr>
          <a:xfrm flipH="1">
            <a:off x="5977550" y="1061035"/>
            <a:ext cx="24391" cy="8226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a:stCxn id="39" idx="3"/>
            <a:endCxn id="37" idx="6"/>
          </p:cNvCxnSpPr>
          <p:nvPr/>
        </p:nvCxnSpPr>
        <p:spPr>
          <a:xfrm flipH="1">
            <a:off x="5359583" y="1044296"/>
            <a:ext cx="608682" cy="3285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a:stCxn id="41" idx="3"/>
            <a:endCxn id="40" idx="6"/>
          </p:cNvCxnSpPr>
          <p:nvPr/>
        </p:nvCxnSpPr>
        <p:spPr>
          <a:xfrm flipH="1">
            <a:off x="5991498" y="1538182"/>
            <a:ext cx="314394" cy="3858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4" name="Straight Connector 113"/>
          <p:cNvCxnSpPr>
            <a:stCxn id="36" idx="5"/>
            <a:endCxn id="53" idx="6"/>
          </p:cNvCxnSpPr>
          <p:nvPr/>
        </p:nvCxnSpPr>
        <p:spPr>
          <a:xfrm>
            <a:off x="7279208" y="988779"/>
            <a:ext cx="575924" cy="29915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a:stCxn id="36" idx="5"/>
            <a:endCxn id="50" idx="0"/>
          </p:cNvCxnSpPr>
          <p:nvPr/>
        </p:nvCxnSpPr>
        <p:spPr>
          <a:xfrm>
            <a:off x="7279208" y="988778"/>
            <a:ext cx="1703" cy="40233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a:stCxn id="36" idx="5"/>
            <a:endCxn id="46" idx="7"/>
          </p:cNvCxnSpPr>
          <p:nvPr/>
        </p:nvCxnSpPr>
        <p:spPr>
          <a:xfrm>
            <a:off x="7279209" y="988778"/>
            <a:ext cx="704850" cy="1311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a:stCxn id="35" idx="7"/>
            <a:endCxn id="44" idx="6"/>
          </p:cNvCxnSpPr>
          <p:nvPr/>
        </p:nvCxnSpPr>
        <p:spPr>
          <a:xfrm flipH="1">
            <a:off x="7363099" y="1382506"/>
            <a:ext cx="620960" cy="545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a:stCxn id="39" idx="4"/>
            <a:endCxn id="78" idx="7"/>
          </p:cNvCxnSpPr>
          <p:nvPr/>
        </p:nvCxnSpPr>
        <p:spPr>
          <a:xfrm flipH="1">
            <a:off x="5440883" y="1061035"/>
            <a:ext cx="561057" cy="2156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a:stCxn id="41" idx="5"/>
            <a:endCxn id="43" idx="0"/>
          </p:cNvCxnSpPr>
          <p:nvPr/>
        </p:nvCxnSpPr>
        <p:spPr>
          <a:xfrm>
            <a:off x="6373245" y="1538181"/>
            <a:ext cx="310313" cy="7229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a:stCxn id="41" idx="7"/>
            <a:endCxn id="50" idx="2"/>
          </p:cNvCxnSpPr>
          <p:nvPr/>
        </p:nvCxnSpPr>
        <p:spPr>
          <a:xfrm flipV="1">
            <a:off x="6373244" y="1448261"/>
            <a:ext cx="860042" cy="90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a:stCxn id="42" idx="5"/>
            <a:endCxn id="72" idx="6"/>
          </p:cNvCxnSpPr>
          <p:nvPr/>
        </p:nvCxnSpPr>
        <p:spPr>
          <a:xfrm flipH="1">
            <a:off x="4895850" y="1952640"/>
            <a:ext cx="478357" cy="847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a:stCxn id="42" idx="6"/>
            <a:endCxn id="75" idx="7"/>
          </p:cNvCxnSpPr>
          <p:nvPr/>
        </p:nvCxnSpPr>
        <p:spPr>
          <a:xfrm>
            <a:off x="5388157" y="1912229"/>
            <a:ext cx="19727" cy="346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a:stCxn id="81" idx="5"/>
            <a:endCxn id="74" idx="6"/>
          </p:cNvCxnSpPr>
          <p:nvPr/>
        </p:nvCxnSpPr>
        <p:spPr>
          <a:xfrm>
            <a:off x="4612209" y="1825668"/>
            <a:ext cx="299155" cy="1500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a:stCxn id="74" idx="4"/>
            <a:endCxn id="79" idx="7"/>
          </p:cNvCxnSpPr>
          <p:nvPr/>
        </p:nvCxnSpPr>
        <p:spPr>
          <a:xfrm flipH="1">
            <a:off x="4719432" y="2032907"/>
            <a:ext cx="144306" cy="23787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a:stCxn id="68" idx="2"/>
            <a:endCxn id="70" idx="3"/>
          </p:cNvCxnSpPr>
          <p:nvPr/>
        </p:nvCxnSpPr>
        <p:spPr>
          <a:xfrm flipV="1">
            <a:off x="3467101" y="2345462"/>
            <a:ext cx="2354105" cy="1458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a:stCxn id="52" idx="2"/>
            <a:endCxn id="48" idx="4"/>
          </p:cNvCxnSpPr>
          <p:nvPr/>
        </p:nvCxnSpPr>
        <p:spPr>
          <a:xfrm flipV="1">
            <a:off x="6686550" y="2870716"/>
            <a:ext cx="615588" cy="4407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a:stCxn id="52" idx="2"/>
            <a:endCxn id="51" idx="5"/>
          </p:cNvCxnSpPr>
          <p:nvPr/>
        </p:nvCxnSpPr>
        <p:spPr>
          <a:xfrm flipH="1" flipV="1">
            <a:off x="6678045" y="2892078"/>
            <a:ext cx="8506" cy="41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a:stCxn id="52" idx="6"/>
            <a:endCxn id="76" idx="7"/>
          </p:cNvCxnSpPr>
          <p:nvPr/>
        </p:nvCxnSpPr>
        <p:spPr>
          <a:xfrm flipH="1">
            <a:off x="6042046" y="3311434"/>
            <a:ext cx="739754" cy="776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a:stCxn id="52" idx="4"/>
            <a:endCxn id="84" idx="2"/>
          </p:cNvCxnSpPr>
          <p:nvPr/>
        </p:nvCxnSpPr>
        <p:spPr>
          <a:xfrm>
            <a:off x="6734175" y="3368585"/>
            <a:ext cx="546736" cy="446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a:endCxn id="67" idx="4"/>
          </p:cNvCxnSpPr>
          <p:nvPr/>
        </p:nvCxnSpPr>
        <p:spPr>
          <a:xfrm flipH="1">
            <a:off x="4781006" y="3311435"/>
            <a:ext cx="1969226" cy="4214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a:stCxn id="57" idx="5"/>
            <a:endCxn id="43" idx="3"/>
          </p:cNvCxnSpPr>
          <p:nvPr/>
        </p:nvCxnSpPr>
        <p:spPr>
          <a:xfrm flipV="1">
            <a:off x="6037693" y="2358677"/>
            <a:ext cx="612189" cy="4487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a:stCxn id="57" idx="6"/>
            <a:endCxn id="47" idx="3"/>
          </p:cNvCxnSpPr>
          <p:nvPr/>
        </p:nvCxnSpPr>
        <p:spPr>
          <a:xfrm flipV="1">
            <a:off x="6051642" y="2459762"/>
            <a:ext cx="1160215" cy="3073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a:stCxn id="57" idx="4"/>
            <a:endCxn id="76" idx="7"/>
          </p:cNvCxnSpPr>
          <p:nvPr/>
        </p:nvCxnSpPr>
        <p:spPr>
          <a:xfrm>
            <a:off x="6004016" y="2824214"/>
            <a:ext cx="38030" cy="126354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a:stCxn id="46" idx="2"/>
            <a:endCxn id="45" idx="5"/>
          </p:cNvCxnSpPr>
          <p:nvPr/>
        </p:nvCxnSpPr>
        <p:spPr>
          <a:xfrm flipH="1" flipV="1">
            <a:off x="6801527" y="1964461"/>
            <a:ext cx="1101230" cy="3763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a:stCxn id="57" idx="5"/>
            <a:endCxn id="51" idx="2"/>
          </p:cNvCxnSpPr>
          <p:nvPr/>
        </p:nvCxnSpPr>
        <p:spPr>
          <a:xfrm>
            <a:off x="6037693" y="2807476"/>
            <a:ext cx="559051" cy="441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7" name="Straight Connector 166"/>
          <p:cNvCxnSpPr>
            <a:stCxn id="55" idx="2"/>
            <a:endCxn id="58" idx="2"/>
          </p:cNvCxnSpPr>
          <p:nvPr/>
        </p:nvCxnSpPr>
        <p:spPr>
          <a:xfrm>
            <a:off x="7284176" y="4242470"/>
            <a:ext cx="529862" cy="442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9" name="Straight Connector 168"/>
          <p:cNvCxnSpPr>
            <a:stCxn id="58" idx="3"/>
            <a:endCxn id="73" idx="3"/>
          </p:cNvCxnSpPr>
          <p:nvPr/>
        </p:nvCxnSpPr>
        <p:spPr>
          <a:xfrm flipH="1">
            <a:off x="5369721" y="4725232"/>
            <a:ext cx="2458266" cy="146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a:stCxn id="76" idx="6"/>
            <a:endCxn id="83" idx="3"/>
          </p:cNvCxnSpPr>
          <p:nvPr/>
        </p:nvCxnSpPr>
        <p:spPr>
          <a:xfrm flipV="1">
            <a:off x="6055996" y="3920777"/>
            <a:ext cx="667092" cy="20739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a:stCxn id="76" idx="6"/>
            <a:endCxn id="78" idx="5"/>
          </p:cNvCxnSpPr>
          <p:nvPr/>
        </p:nvCxnSpPr>
        <p:spPr>
          <a:xfrm flipH="1" flipV="1">
            <a:off x="5440883" y="3298505"/>
            <a:ext cx="615112" cy="829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a:stCxn id="76" idx="6"/>
            <a:endCxn id="73" idx="7"/>
          </p:cNvCxnSpPr>
          <p:nvPr/>
        </p:nvCxnSpPr>
        <p:spPr>
          <a:xfrm flipH="1">
            <a:off x="5437073" y="4128170"/>
            <a:ext cx="618922" cy="5309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a:stCxn id="76" idx="6"/>
            <a:endCxn id="67" idx="2"/>
          </p:cNvCxnSpPr>
          <p:nvPr/>
        </p:nvCxnSpPr>
        <p:spPr>
          <a:xfrm flipH="1" flipV="1">
            <a:off x="4733382" y="3675715"/>
            <a:ext cx="1322614" cy="452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a:stCxn id="76" idx="2"/>
            <a:endCxn id="69" idx="6"/>
          </p:cNvCxnSpPr>
          <p:nvPr/>
        </p:nvCxnSpPr>
        <p:spPr>
          <a:xfrm flipH="1">
            <a:off x="4022817" y="4128169"/>
            <a:ext cx="1937928" cy="7565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a:stCxn id="47" idx="5"/>
            <a:endCxn id="52" idx="7"/>
          </p:cNvCxnSpPr>
          <p:nvPr/>
        </p:nvCxnSpPr>
        <p:spPr>
          <a:xfrm flipH="1">
            <a:off x="6767852" y="2459762"/>
            <a:ext cx="511357" cy="811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a:stCxn id="56" idx="6"/>
            <a:endCxn id="54" idx="3"/>
          </p:cNvCxnSpPr>
          <p:nvPr/>
        </p:nvCxnSpPr>
        <p:spPr>
          <a:xfrm>
            <a:off x="7410724" y="3308867"/>
            <a:ext cx="540273" cy="40411"/>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a:stCxn id="56" idx="6"/>
            <a:endCxn id="77" idx="6"/>
          </p:cNvCxnSpPr>
          <p:nvPr/>
        </p:nvCxnSpPr>
        <p:spPr>
          <a:xfrm>
            <a:off x="7410723" y="3308866"/>
            <a:ext cx="492034" cy="457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a:stCxn id="54" idx="6"/>
            <a:endCxn id="77" idx="7"/>
          </p:cNvCxnSpPr>
          <p:nvPr/>
        </p:nvCxnSpPr>
        <p:spPr>
          <a:xfrm flipH="1">
            <a:off x="7888809" y="3308867"/>
            <a:ext cx="143489" cy="41678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a:stCxn id="46" idx="5"/>
            <a:endCxn id="54" idx="6"/>
          </p:cNvCxnSpPr>
          <p:nvPr/>
        </p:nvCxnSpPr>
        <p:spPr>
          <a:xfrm>
            <a:off x="7984059" y="2381250"/>
            <a:ext cx="48239" cy="927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a:stCxn id="49" idx="7"/>
            <a:endCxn id="70" idx="5"/>
          </p:cNvCxnSpPr>
          <p:nvPr/>
        </p:nvCxnSpPr>
        <p:spPr>
          <a:xfrm flipH="1" flipV="1">
            <a:off x="5888558" y="2345461"/>
            <a:ext cx="1695450" cy="3382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a:stCxn id="66" idx="2"/>
            <a:endCxn id="65" idx="7"/>
          </p:cNvCxnSpPr>
          <p:nvPr/>
        </p:nvCxnSpPr>
        <p:spPr>
          <a:xfrm flipH="1">
            <a:off x="3369605" y="2327930"/>
            <a:ext cx="111446" cy="4575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a:stCxn id="66" idx="6"/>
            <a:endCxn id="59" idx="5"/>
          </p:cNvCxnSpPr>
          <p:nvPr/>
        </p:nvCxnSpPr>
        <p:spPr>
          <a:xfrm flipH="1" flipV="1">
            <a:off x="3225640" y="1806227"/>
            <a:ext cx="350660" cy="52170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a:stCxn id="44" idx="6"/>
            <a:endCxn id="45" idx="6"/>
          </p:cNvCxnSpPr>
          <p:nvPr/>
        </p:nvCxnSpPr>
        <p:spPr>
          <a:xfrm flipH="1" flipV="1">
            <a:off x="6815476" y="1924050"/>
            <a:ext cx="547622" cy="43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a:stCxn id="45" idx="2"/>
            <a:endCxn id="41" idx="5"/>
          </p:cNvCxnSpPr>
          <p:nvPr/>
        </p:nvCxnSpPr>
        <p:spPr>
          <a:xfrm flipH="1" flipV="1">
            <a:off x="6373244" y="1538182"/>
            <a:ext cx="346982" cy="3858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a:stCxn id="45" idx="4"/>
            <a:endCxn id="43" idx="6"/>
          </p:cNvCxnSpPr>
          <p:nvPr/>
        </p:nvCxnSpPr>
        <p:spPr>
          <a:xfrm flipH="1">
            <a:off x="6731183" y="1981201"/>
            <a:ext cx="36669" cy="337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a:stCxn id="61" idx="5"/>
            <a:endCxn id="80" idx="0"/>
          </p:cNvCxnSpPr>
          <p:nvPr/>
        </p:nvCxnSpPr>
        <p:spPr>
          <a:xfrm flipH="1">
            <a:off x="4045608" y="2364512"/>
            <a:ext cx="47625" cy="402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a:stCxn id="61" idx="3"/>
            <a:endCxn id="65" idx="6"/>
          </p:cNvCxnSpPr>
          <p:nvPr/>
        </p:nvCxnSpPr>
        <p:spPr>
          <a:xfrm flipH="1">
            <a:off x="3383554" y="2364511"/>
            <a:ext cx="642327" cy="461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a:stCxn id="65" idx="4"/>
            <a:endCxn id="68" idx="1"/>
          </p:cNvCxnSpPr>
          <p:nvPr/>
        </p:nvCxnSpPr>
        <p:spPr>
          <a:xfrm>
            <a:off x="3335928" y="2882997"/>
            <a:ext cx="145122" cy="88075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a:stCxn id="81" idx="4"/>
            <a:endCxn id="79" idx="0"/>
          </p:cNvCxnSpPr>
          <p:nvPr/>
        </p:nvCxnSpPr>
        <p:spPr>
          <a:xfrm>
            <a:off x="4578532" y="1842408"/>
            <a:ext cx="107224" cy="41163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6" name="Straight Connector 215"/>
          <p:cNvCxnSpPr>
            <a:stCxn id="63" idx="5"/>
            <a:endCxn id="81" idx="0"/>
          </p:cNvCxnSpPr>
          <p:nvPr/>
        </p:nvCxnSpPr>
        <p:spPr>
          <a:xfrm flipH="1">
            <a:off x="4578532" y="1406177"/>
            <a:ext cx="18708" cy="32193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8" name="Straight Connector 217"/>
          <p:cNvCxnSpPr>
            <a:stCxn id="60" idx="6"/>
            <a:endCxn id="36" idx="2"/>
          </p:cNvCxnSpPr>
          <p:nvPr/>
        </p:nvCxnSpPr>
        <p:spPr>
          <a:xfrm>
            <a:off x="3635557" y="794266"/>
            <a:ext cx="3562350" cy="1541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0" name="Straight Connector 219"/>
          <p:cNvCxnSpPr>
            <a:stCxn id="39" idx="6"/>
            <a:endCxn id="36" idx="3"/>
          </p:cNvCxnSpPr>
          <p:nvPr/>
        </p:nvCxnSpPr>
        <p:spPr>
          <a:xfrm flipV="1">
            <a:off x="6049566" y="988778"/>
            <a:ext cx="1162291" cy="151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a:stCxn id="53" idx="6"/>
            <a:endCxn id="35" idx="1"/>
          </p:cNvCxnSpPr>
          <p:nvPr/>
        </p:nvCxnSpPr>
        <p:spPr>
          <a:xfrm>
            <a:off x="7855132" y="1287933"/>
            <a:ext cx="61574" cy="94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a:stCxn id="53" idx="2"/>
            <a:endCxn id="50" idx="6"/>
          </p:cNvCxnSpPr>
          <p:nvPr/>
        </p:nvCxnSpPr>
        <p:spPr>
          <a:xfrm flipH="1">
            <a:off x="7328536" y="1287934"/>
            <a:ext cx="431346" cy="16032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a:stCxn id="59" idx="4"/>
            <a:endCxn id="82" idx="0"/>
          </p:cNvCxnSpPr>
          <p:nvPr/>
        </p:nvCxnSpPr>
        <p:spPr>
          <a:xfrm>
            <a:off x="3191964" y="1822966"/>
            <a:ext cx="91168" cy="5011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a:stCxn id="34" idx="5"/>
            <a:endCxn id="59" idx="7"/>
          </p:cNvCxnSpPr>
          <p:nvPr/>
        </p:nvCxnSpPr>
        <p:spPr>
          <a:xfrm flipH="1">
            <a:off x="3225641" y="1355405"/>
            <a:ext cx="143964" cy="3700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a:stCxn id="61" idx="2"/>
            <a:endCxn id="72" idx="2"/>
          </p:cNvCxnSpPr>
          <p:nvPr/>
        </p:nvCxnSpPr>
        <p:spPr>
          <a:xfrm>
            <a:off x="4011932" y="2324100"/>
            <a:ext cx="788669" cy="476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a:stCxn id="61" idx="7"/>
            <a:endCxn id="81" idx="3"/>
          </p:cNvCxnSpPr>
          <p:nvPr/>
        </p:nvCxnSpPr>
        <p:spPr>
          <a:xfrm flipV="1">
            <a:off x="4093232" y="1825668"/>
            <a:ext cx="451624" cy="458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a:stCxn id="50" idx="5"/>
            <a:endCxn id="44" idx="0"/>
          </p:cNvCxnSpPr>
          <p:nvPr/>
        </p:nvCxnSpPr>
        <p:spPr>
          <a:xfrm>
            <a:off x="7314587" y="1488672"/>
            <a:ext cx="886" cy="38258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a:stCxn id="50" idx="5"/>
            <a:endCxn id="46" idx="1"/>
          </p:cNvCxnSpPr>
          <p:nvPr/>
        </p:nvCxnSpPr>
        <p:spPr>
          <a:xfrm>
            <a:off x="7314588" y="1488672"/>
            <a:ext cx="602119" cy="81175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a:stCxn id="44" idx="5"/>
            <a:endCxn id="54" idx="0"/>
          </p:cNvCxnSpPr>
          <p:nvPr/>
        </p:nvCxnSpPr>
        <p:spPr>
          <a:xfrm>
            <a:off x="7349150" y="1968815"/>
            <a:ext cx="635523" cy="12829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a:stCxn id="44" idx="5"/>
            <a:endCxn id="76" idx="7"/>
          </p:cNvCxnSpPr>
          <p:nvPr/>
        </p:nvCxnSpPr>
        <p:spPr>
          <a:xfrm flipH="1">
            <a:off x="6042047" y="1968815"/>
            <a:ext cx="1307103" cy="2118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4" name="Oval 33"/>
          <p:cNvSpPr/>
          <p:nvPr/>
        </p:nvSpPr>
        <p:spPr>
          <a:xfrm>
            <a:off x="3288303" y="12578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6" name="Oval 35"/>
          <p:cNvSpPr/>
          <p:nvPr/>
        </p:nvSpPr>
        <p:spPr>
          <a:xfrm>
            <a:off x="7197907" y="89121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7" name="Oval 36"/>
          <p:cNvSpPr/>
          <p:nvPr/>
        </p:nvSpPr>
        <p:spPr>
          <a:xfrm>
            <a:off x="5264333" y="1315692"/>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Oval 37"/>
          <p:cNvSpPr/>
          <p:nvPr/>
        </p:nvSpPr>
        <p:spPr>
          <a:xfrm>
            <a:off x="5178063" y="17907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9" name="Oval 38"/>
          <p:cNvSpPr/>
          <p:nvPr/>
        </p:nvSpPr>
        <p:spPr>
          <a:xfrm>
            <a:off x="5954315" y="94673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0" name="Oval 39"/>
          <p:cNvSpPr/>
          <p:nvPr/>
        </p:nvSpPr>
        <p:spPr>
          <a:xfrm>
            <a:off x="5896249"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1" name="Oval 40"/>
          <p:cNvSpPr/>
          <p:nvPr/>
        </p:nvSpPr>
        <p:spPr>
          <a:xfrm>
            <a:off x="6291943" y="144062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3" name="Oval 42"/>
          <p:cNvSpPr/>
          <p:nvPr/>
        </p:nvSpPr>
        <p:spPr>
          <a:xfrm>
            <a:off x="6635933" y="2261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4" name="Oval 43"/>
          <p:cNvSpPr/>
          <p:nvPr/>
        </p:nvSpPr>
        <p:spPr>
          <a:xfrm>
            <a:off x="7267849" y="187125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5" name="Oval 44"/>
          <p:cNvSpPr/>
          <p:nvPr/>
        </p:nvSpPr>
        <p:spPr>
          <a:xfrm>
            <a:off x="6720227"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7" name="Oval 46"/>
          <p:cNvSpPr/>
          <p:nvPr/>
        </p:nvSpPr>
        <p:spPr>
          <a:xfrm>
            <a:off x="7197907" y="2362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8" name="Oval 47"/>
          <p:cNvSpPr/>
          <p:nvPr/>
        </p:nvSpPr>
        <p:spPr>
          <a:xfrm>
            <a:off x="7254513" y="27564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49" name="Oval 48"/>
          <p:cNvSpPr/>
          <p:nvPr/>
        </p:nvSpPr>
        <p:spPr>
          <a:xfrm>
            <a:off x="7502707" y="26670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0" name="Oval 49"/>
          <p:cNvSpPr/>
          <p:nvPr/>
        </p:nvSpPr>
        <p:spPr>
          <a:xfrm>
            <a:off x="7233286" y="139111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1" name="Oval 50"/>
          <p:cNvSpPr/>
          <p:nvPr/>
        </p:nvSpPr>
        <p:spPr>
          <a:xfrm>
            <a:off x="6596743" y="2794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3" name="Oval 52"/>
          <p:cNvSpPr/>
          <p:nvPr/>
        </p:nvSpPr>
        <p:spPr>
          <a:xfrm>
            <a:off x="7759882" y="1230783"/>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4" name="Oval 53"/>
          <p:cNvSpPr/>
          <p:nvPr/>
        </p:nvSpPr>
        <p:spPr>
          <a:xfrm>
            <a:off x="7937047"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5" name="Oval 54"/>
          <p:cNvSpPr/>
          <p:nvPr/>
        </p:nvSpPr>
        <p:spPr>
          <a:xfrm>
            <a:off x="7284176" y="41853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6" name="Oval 55"/>
          <p:cNvSpPr/>
          <p:nvPr/>
        </p:nvSpPr>
        <p:spPr>
          <a:xfrm>
            <a:off x="7315473"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8" name="Oval 57"/>
          <p:cNvSpPr/>
          <p:nvPr/>
        </p:nvSpPr>
        <p:spPr>
          <a:xfrm>
            <a:off x="7814038" y="462767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9" name="Oval 58"/>
          <p:cNvSpPr/>
          <p:nvPr/>
        </p:nvSpPr>
        <p:spPr>
          <a:xfrm>
            <a:off x="3144340" y="17086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0" name="Oval 59"/>
          <p:cNvSpPr/>
          <p:nvPr/>
        </p:nvSpPr>
        <p:spPr>
          <a:xfrm>
            <a:off x="3540307" y="737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1" name="Oval 60"/>
          <p:cNvSpPr/>
          <p:nvPr/>
        </p:nvSpPr>
        <p:spPr>
          <a:xfrm>
            <a:off x="4011931" y="226695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2" name="Oval 61"/>
          <p:cNvSpPr/>
          <p:nvPr/>
        </p:nvSpPr>
        <p:spPr>
          <a:xfrm>
            <a:off x="3975192"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3" name="Oval 62"/>
          <p:cNvSpPr/>
          <p:nvPr/>
        </p:nvSpPr>
        <p:spPr>
          <a:xfrm>
            <a:off x="4515940"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4" name="Oval 63"/>
          <p:cNvSpPr/>
          <p:nvPr/>
        </p:nvSpPr>
        <p:spPr>
          <a:xfrm>
            <a:off x="4149908" y="1346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5" name="Oval 64"/>
          <p:cNvSpPr/>
          <p:nvPr/>
        </p:nvSpPr>
        <p:spPr>
          <a:xfrm>
            <a:off x="3288303" y="276869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6" name="Oval 65"/>
          <p:cNvSpPr/>
          <p:nvPr/>
        </p:nvSpPr>
        <p:spPr>
          <a:xfrm>
            <a:off x="3481051" y="22707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7" name="Oval 66"/>
          <p:cNvSpPr/>
          <p:nvPr/>
        </p:nvSpPr>
        <p:spPr>
          <a:xfrm>
            <a:off x="4733381" y="361856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8" name="Oval 67"/>
          <p:cNvSpPr/>
          <p:nvPr/>
        </p:nvSpPr>
        <p:spPr>
          <a:xfrm>
            <a:off x="3467101" y="37470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9" name="Oval 68"/>
          <p:cNvSpPr/>
          <p:nvPr/>
        </p:nvSpPr>
        <p:spPr>
          <a:xfrm>
            <a:off x="3927567" y="414667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0" name="Oval 69"/>
          <p:cNvSpPr/>
          <p:nvPr/>
        </p:nvSpPr>
        <p:spPr>
          <a:xfrm>
            <a:off x="5807258" y="2247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1" name="Oval 70"/>
          <p:cNvSpPr/>
          <p:nvPr/>
        </p:nvSpPr>
        <p:spPr>
          <a:xfrm>
            <a:off x="5216707" y="2413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2" name="Oval 71"/>
          <p:cNvSpPr/>
          <p:nvPr/>
        </p:nvSpPr>
        <p:spPr>
          <a:xfrm>
            <a:off x="4800600" y="2743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3" name="Oval 72"/>
          <p:cNvSpPr/>
          <p:nvPr/>
        </p:nvSpPr>
        <p:spPr>
          <a:xfrm>
            <a:off x="5355773" y="46423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4" name="Oval 73"/>
          <p:cNvSpPr/>
          <p:nvPr/>
        </p:nvSpPr>
        <p:spPr>
          <a:xfrm>
            <a:off x="4816114" y="19186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5" name="Oval 74"/>
          <p:cNvSpPr/>
          <p:nvPr/>
        </p:nvSpPr>
        <p:spPr>
          <a:xfrm>
            <a:off x="5326582" y="22422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7" name="Oval 76"/>
          <p:cNvSpPr/>
          <p:nvPr/>
        </p:nvSpPr>
        <p:spPr>
          <a:xfrm>
            <a:off x="7807508" y="37089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8" name="Oval 77"/>
          <p:cNvSpPr/>
          <p:nvPr/>
        </p:nvSpPr>
        <p:spPr>
          <a:xfrm>
            <a:off x="5359582" y="32009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9" name="Oval 78"/>
          <p:cNvSpPr/>
          <p:nvPr/>
        </p:nvSpPr>
        <p:spPr>
          <a:xfrm>
            <a:off x="4638131" y="225404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0" name="Oval 79"/>
          <p:cNvSpPr/>
          <p:nvPr/>
        </p:nvSpPr>
        <p:spPr>
          <a:xfrm>
            <a:off x="3997983" y="276706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1" name="Oval 80"/>
          <p:cNvSpPr/>
          <p:nvPr/>
        </p:nvSpPr>
        <p:spPr>
          <a:xfrm>
            <a:off x="4530907" y="17281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2" name="Oval 81"/>
          <p:cNvSpPr/>
          <p:nvPr/>
        </p:nvSpPr>
        <p:spPr>
          <a:xfrm>
            <a:off x="3235508" y="23241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4" name="Oval 83"/>
          <p:cNvSpPr/>
          <p:nvPr/>
        </p:nvSpPr>
        <p:spPr>
          <a:xfrm>
            <a:off x="7280911" y="3757511"/>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76" name="Oval 75"/>
          <p:cNvSpPr/>
          <p:nvPr/>
        </p:nvSpPr>
        <p:spPr>
          <a:xfrm>
            <a:off x="5960745" y="40710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52" name="Oval 51"/>
          <p:cNvSpPr/>
          <p:nvPr/>
        </p:nvSpPr>
        <p:spPr>
          <a:xfrm>
            <a:off x="6686550" y="325428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3" name="Oval 82"/>
          <p:cNvSpPr/>
          <p:nvPr/>
        </p:nvSpPr>
        <p:spPr>
          <a:xfrm>
            <a:off x="6709138" y="38232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11" name="Straight Connector 310"/>
          <p:cNvCxnSpPr>
            <a:stCxn id="50" idx="6"/>
            <a:endCxn id="35" idx="6"/>
          </p:cNvCxnSpPr>
          <p:nvPr/>
        </p:nvCxnSpPr>
        <p:spPr>
          <a:xfrm flipV="1">
            <a:off x="7328537" y="1422917"/>
            <a:ext cx="669471" cy="25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7902757" y="13657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23" name="Straight Connector 322"/>
          <p:cNvCxnSpPr>
            <a:stCxn id="75" idx="4"/>
            <a:endCxn id="70" idx="3"/>
          </p:cNvCxnSpPr>
          <p:nvPr/>
        </p:nvCxnSpPr>
        <p:spPr>
          <a:xfrm flipV="1">
            <a:off x="5374207" y="2345462"/>
            <a:ext cx="446999" cy="1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2" name="Straight Connector 331"/>
          <p:cNvCxnSpPr>
            <a:stCxn id="80" idx="5"/>
            <a:endCxn id="73" idx="2"/>
          </p:cNvCxnSpPr>
          <p:nvPr/>
        </p:nvCxnSpPr>
        <p:spPr>
          <a:xfrm>
            <a:off x="4079284" y="2864626"/>
            <a:ext cx="1276489" cy="1834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3" name="Straight Connector 342"/>
          <p:cNvCxnSpPr>
            <a:stCxn id="76" idx="6"/>
            <a:endCxn id="58" idx="2"/>
          </p:cNvCxnSpPr>
          <p:nvPr/>
        </p:nvCxnSpPr>
        <p:spPr>
          <a:xfrm>
            <a:off x="6055995" y="4128170"/>
            <a:ext cx="1758043" cy="556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6" name="Straight Connector 345"/>
          <p:cNvCxnSpPr>
            <a:stCxn id="44" idx="6"/>
            <a:endCxn id="39" idx="6"/>
          </p:cNvCxnSpPr>
          <p:nvPr/>
        </p:nvCxnSpPr>
        <p:spPr>
          <a:xfrm flipH="1" flipV="1">
            <a:off x="6049565" y="1003884"/>
            <a:ext cx="1313533" cy="9245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3" name="Straight Connector 352"/>
          <p:cNvCxnSpPr>
            <a:stCxn id="39" idx="2"/>
            <a:endCxn id="63" idx="6"/>
          </p:cNvCxnSpPr>
          <p:nvPr/>
        </p:nvCxnSpPr>
        <p:spPr>
          <a:xfrm flipH="1">
            <a:off x="4611189" y="1003884"/>
            <a:ext cx="1343126" cy="361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5" name="Straight Connector 354"/>
          <p:cNvCxnSpPr>
            <a:stCxn id="60" idx="5"/>
            <a:endCxn id="61" idx="1"/>
          </p:cNvCxnSpPr>
          <p:nvPr/>
        </p:nvCxnSpPr>
        <p:spPr>
          <a:xfrm>
            <a:off x="3621608" y="834677"/>
            <a:ext cx="404272" cy="14490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7" name="Straight Connector 356"/>
          <p:cNvCxnSpPr>
            <a:stCxn id="49" idx="3"/>
            <a:endCxn id="48" idx="6"/>
          </p:cNvCxnSpPr>
          <p:nvPr/>
        </p:nvCxnSpPr>
        <p:spPr>
          <a:xfrm flipH="1">
            <a:off x="7349764" y="2764562"/>
            <a:ext cx="166893" cy="490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59" name="Straight Connector 358"/>
          <p:cNvCxnSpPr>
            <a:stCxn id="49" idx="5"/>
            <a:endCxn id="54" idx="1"/>
          </p:cNvCxnSpPr>
          <p:nvPr/>
        </p:nvCxnSpPr>
        <p:spPr>
          <a:xfrm>
            <a:off x="7584008" y="2764561"/>
            <a:ext cx="366988" cy="5038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65" name="TextBox 364"/>
          <p:cNvSpPr txBox="1"/>
          <p:nvPr/>
        </p:nvSpPr>
        <p:spPr>
          <a:xfrm>
            <a:off x="3375934" y="381001"/>
            <a:ext cx="335112" cy="461665"/>
          </a:xfrm>
          <a:prstGeom prst="rect">
            <a:avLst/>
          </a:prstGeom>
          <a:noFill/>
        </p:spPr>
        <p:txBody>
          <a:bodyPr wrap="square" rtlCol="0">
            <a:spAutoFit/>
          </a:bodyPr>
          <a:lstStyle/>
          <a:p>
            <a:r>
              <a:rPr lang="en-US" sz="2400" dirty="0">
                <a:solidFill>
                  <a:srgbClr val="0070C0"/>
                </a:solidFill>
              </a:rPr>
              <a:t>A</a:t>
            </a:r>
          </a:p>
        </p:txBody>
      </p:sp>
      <p:sp>
        <p:nvSpPr>
          <p:cNvPr id="366" name="TextBox 365"/>
          <p:cNvSpPr txBox="1"/>
          <p:nvPr/>
        </p:nvSpPr>
        <p:spPr>
          <a:xfrm>
            <a:off x="5809993" y="584808"/>
            <a:ext cx="335112" cy="461665"/>
          </a:xfrm>
          <a:prstGeom prst="rect">
            <a:avLst/>
          </a:prstGeom>
          <a:noFill/>
        </p:spPr>
        <p:txBody>
          <a:bodyPr wrap="square" rtlCol="0">
            <a:spAutoFit/>
          </a:bodyPr>
          <a:lstStyle/>
          <a:p>
            <a:r>
              <a:rPr lang="en-US" sz="2400" dirty="0">
                <a:solidFill>
                  <a:srgbClr val="0070C0"/>
                </a:solidFill>
              </a:rPr>
              <a:t>B</a:t>
            </a:r>
          </a:p>
        </p:txBody>
      </p:sp>
      <p:sp>
        <p:nvSpPr>
          <p:cNvPr id="367" name="TextBox 366"/>
          <p:cNvSpPr txBox="1"/>
          <p:nvPr/>
        </p:nvSpPr>
        <p:spPr>
          <a:xfrm>
            <a:off x="6962399" y="1173034"/>
            <a:ext cx="335112" cy="461665"/>
          </a:xfrm>
          <a:prstGeom prst="rect">
            <a:avLst/>
          </a:prstGeom>
          <a:noFill/>
        </p:spPr>
        <p:txBody>
          <a:bodyPr wrap="square" rtlCol="0">
            <a:spAutoFit/>
          </a:bodyPr>
          <a:lstStyle/>
          <a:p>
            <a:r>
              <a:rPr lang="en-US" sz="2400" dirty="0">
                <a:solidFill>
                  <a:srgbClr val="0070C0"/>
                </a:solidFill>
              </a:rPr>
              <a:t>C</a:t>
            </a:r>
          </a:p>
        </p:txBody>
      </p:sp>
      <p:sp>
        <p:nvSpPr>
          <p:cNvPr id="368" name="TextBox 367"/>
          <p:cNvSpPr txBox="1"/>
          <p:nvPr/>
        </p:nvSpPr>
        <p:spPr>
          <a:xfrm>
            <a:off x="8046888" y="3031868"/>
            <a:ext cx="335112" cy="461665"/>
          </a:xfrm>
          <a:prstGeom prst="rect">
            <a:avLst/>
          </a:prstGeom>
          <a:noFill/>
        </p:spPr>
        <p:txBody>
          <a:bodyPr wrap="square" rtlCol="0">
            <a:spAutoFit/>
          </a:bodyPr>
          <a:lstStyle/>
          <a:p>
            <a:r>
              <a:rPr lang="en-US" sz="2400" dirty="0">
                <a:solidFill>
                  <a:srgbClr val="0070C0"/>
                </a:solidFill>
              </a:rPr>
              <a:t>D</a:t>
            </a:r>
          </a:p>
        </p:txBody>
      </p:sp>
      <p:sp>
        <p:nvSpPr>
          <p:cNvPr id="369" name="TextBox 368"/>
          <p:cNvSpPr txBox="1"/>
          <p:nvPr/>
        </p:nvSpPr>
        <p:spPr>
          <a:xfrm>
            <a:off x="7848600" y="4491336"/>
            <a:ext cx="335112" cy="461665"/>
          </a:xfrm>
          <a:prstGeom prst="rect">
            <a:avLst/>
          </a:prstGeom>
          <a:noFill/>
        </p:spPr>
        <p:txBody>
          <a:bodyPr wrap="square" rtlCol="0">
            <a:spAutoFit/>
          </a:bodyPr>
          <a:lstStyle/>
          <a:p>
            <a:r>
              <a:rPr lang="en-US" sz="2400" dirty="0">
                <a:solidFill>
                  <a:srgbClr val="0070C0"/>
                </a:solidFill>
              </a:rPr>
              <a:t>E</a:t>
            </a:r>
          </a:p>
        </p:txBody>
      </p:sp>
      <p:sp>
        <p:nvSpPr>
          <p:cNvPr id="370" name="TextBox 369"/>
          <p:cNvSpPr txBox="1"/>
          <p:nvPr/>
        </p:nvSpPr>
        <p:spPr>
          <a:xfrm>
            <a:off x="5968264" y="4093244"/>
            <a:ext cx="335112" cy="461665"/>
          </a:xfrm>
          <a:prstGeom prst="rect">
            <a:avLst/>
          </a:prstGeom>
          <a:noFill/>
        </p:spPr>
        <p:txBody>
          <a:bodyPr wrap="square" rtlCol="0">
            <a:spAutoFit/>
          </a:bodyPr>
          <a:lstStyle/>
          <a:p>
            <a:r>
              <a:rPr lang="en-US" sz="2400" dirty="0">
                <a:solidFill>
                  <a:srgbClr val="0070C0"/>
                </a:solidFill>
              </a:rPr>
              <a:t>F</a:t>
            </a:r>
          </a:p>
        </p:txBody>
      </p:sp>
      <p:sp>
        <p:nvSpPr>
          <p:cNvPr id="371" name="TextBox 370"/>
          <p:cNvSpPr txBox="1"/>
          <p:nvPr/>
        </p:nvSpPr>
        <p:spPr>
          <a:xfrm>
            <a:off x="5652082" y="2610266"/>
            <a:ext cx="335112" cy="461665"/>
          </a:xfrm>
          <a:prstGeom prst="rect">
            <a:avLst/>
          </a:prstGeom>
          <a:noFill/>
        </p:spPr>
        <p:txBody>
          <a:bodyPr wrap="square" rtlCol="0">
            <a:spAutoFit/>
          </a:bodyPr>
          <a:lstStyle/>
          <a:p>
            <a:r>
              <a:rPr lang="en-US" sz="2400" dirty="0">
                <a:solidFill>
                  <a:srgbClr val="0070C0"/>
                </a:solidFill>
              </a:rPr>
              <a:t>G</a:t>
            </a:r>
          </a:p>
        </p:txBody>
      </p:sp>
      <p:sp>
        <p:nvSpPr>
          <p:cNvPr id="372" name="TextBox 371"/>
          <p:cNvSpPr txBox="1"/>
          <p:nvPr/>
        </p:nvSpPr>
        <p:spPr>
          <a:xfrm>
            <a:off x="6980088" y="1671936"/>
            <a:ext cx="335112" cy="461665"/>
          </a:xfrm>
          <a:prstGeom prst="rect">
            <a:avLst/>
          </a:prstGeom>
          <a:noFill/>
        </p:spPr>
        <p:txBody>
          <a:bodyPr wrap="square" rtlCol="0">
            <a:spAutoFit/>
          </a:bodyPr>
          <a:lstStyle/>
          <a:p>
            <a:r>
              <a:rPr lang="en-US" sz="2400" dirty="0">
                <a:solidFill>
                  <a:srgbClr val="0070C0"/>
                </a:solidFill>
              </a:rPr>
              <a:t>H</a:t>
            </a:r>
          </a:p>
        </p:txBody>
      </p:sp>
      <p:sp>
        <p:nvSpPr>
          <p:cNvPr id="373" name="TextBox 372"/>
          <p:cNvSpPr txBox="1"/>
          <p:nvPr/>
        </p:nvSpPr>
        <p:spPr>
          <a:xfrm>
            <a:off x="4080847" y="2590801"/>
            <a:ext cx="335112" cy="461665"/>
          </a:xfrm>
          <a:prstGeom prst="rect">
            <a:avLst/>
          </a:prstGeom>
          <a:noFill/>
        </p:spPr>
        <p:txBody>
          <a:bodyPr wrap="square" rtlCol="0">
            <a:spAutoFit/>
          </a:bodyPr>
          <a:lstStyle/>
          <a:p>
            <a:r>
              <a:rPr lang="en-US" sz="2400" dirty="0">
                <a:solidFill>
                  <a:srgbClr val="0070C0"/>
                </a:solidFill>
              </a:rPr>
              <a:t>J</a:t>
            </a:r>
          </a:p>
        </p:txBody>
      </p:sp>
      <p:sp>
        <p:nvSpPr>
          <p:cNvPr id="374" name="TextBox 373"/>
          <p:cNvSpPr txBox="1"/>
          <p:nvPr/>
        </p:nvSpPr>
        <p:spPr>
          <a:xfrm>
            <a:off x="2804244" y="1534984"/>
            <a:ext cx="335112" cy="461665"/>
          </a:xfrm>
          <a:prstGeom prst="rect">
            <a:avLst/>
          </a:prstGeom>
          <a:noFill/>
        </p:spPr>
        <p:txBody>
          <a:bodyPr wrap="square" rtlCol="0">
            <a:spAutoFit/>
          </a:bodyPr>
          <a:lstStyle/>
          <a:p>
            <a:r>
              <a:rPr lang="en-US" sz="2400" dirty="0">
                <a:solidFill>
                  <a:srgbClr val="0070C0"/>
                </a:solidFill>
              </a:rPr>
              <a:t>K</a:t>
            </a:r>
          </a:p>
        </p:txBody>
      </p:sp>
      <p:sp>
        <p:nvSpPr>
          <p:cNvPr id="375" name="TextBox 374"/>
          <p:cNvSpPr txBox="1"/>
          <p:nvPr/>
        </p:nvSpPr>
        <p:spPr>
          <a:xfrm>
            <a:off x="6736283" y="3129958"/>
            <a:ext cx="335112" cy="461665"/>
          </a:xfrm>
          <a:prstGeom prst="rect">
            <a:avLst/>
          </a:prstGeom>
          <a:noFill/>
        </p:spPr>
        <p:txBody>
          <a:bodyPr wrap="square" rtlCol="0">
            <a:spAutoFit/>
          </a:bodyPr>
          <a:lstStyle/>
          <a:p>
            <a:r>
              <a:rPr lang="en-US" sz="2400" dirty="0">
                <a:solidFill>
                  <a:srgbClr val="0070C0"/>
                </a:solidFill>
              </a:rPr>
              <a:t>L</a:t>
            </a:r>
          </a:p>
        </p:txBody>
      </p:sp>
      <p:sp>
        <p:nvSpPr>
          <p:cNvPr id="376" name="TextBox 375"/>
          <p:cNvSpPr txBox="1"/>
          <p:nvPr/>
        </p:nvSpPr>
        <p:spPr>
          <a:xfrm>
            <a:off x="5837088" y="2017068"/>
            <a:ext cx="335112" cy="461665"/>
          </a:xfrm>
          <a:prstGeom prst="rect">
            <a:avLst/>
          </a:prstGeom>
          <a:noFill/>
        </p:spPr>
        <p:txBody>
          <a:bodyPr wrap="square" rtlCol="0">
            <a:spAutoFit/>
          </a:bodyPr>
          <a:lstStyle/>
          <a:p>
            <a:r>
              <a:rPr lang="en-US" sz="2400" dirty="0">
                <a:solidFill>
                  <a:srgbClr val="0070C0"/>
                </a:solidFill>
              </a:rPr>
              <a:t>M</a:t>
            </a:r>
          </a:p>
        </p:txBody>
      </p:sp>
      <p:cxnSp>
        <p:nvCxnSpPr>
          <p:cNvPr id="386" name="Straight Connector 385"/>
          <p:cNvCxnSpPr>
            <a:stCxn id="77" idx="4"/>
          </p:cNvCxnSpPr>
          <p:nvPr/>
        </p:nvCxnSpPr>
        <p:spPr>
          <a:xfrm>
            <a:off x="7855133" y="3823216"/>
            <a:ext cx="6531" cy="80445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89" name="TextBox 388"/>
          <p:cNvSpPr txBox="1"/>
          <p:nvPr/>
        </p:nvSpPr>
        <p:spPr>
          <a:xfrm>
            <a:off x="4770288" y="3348336"/>
            <a:ext cx="335112" cy="461665"/>
          </a:xfrm>
          <a:prstGeom prst="rect">
            <a:avLst/>
          </a:prstGeom>
          <a:noFill/>
        </p:spPr>
        <p:txBody>
          <a:bodyPr wrap="square" rtlCol="0">
            <a:spAutoFit/>
          </a:bodyPr>
          <a:lstStyle/>
          <a:p>
            <a:r>
              <a:rPr lang="en-US" sz="2400" dirty="0">
                <a:solidFill>
                  <a:srgbClr val="0070C0"/>
                </a:solidFill>
              </a:rPr>
              <a:t>N</a:t>
            </a:r>
          </a:p>
        </p:txBody>
      </p:sp>
      <p:sp>
        <p:nvSpPr>
          <p:cNvPr id="178" name="TextBox 177"/>
          <p:cNvSpPr txBox="1"/>
          <p:nvPr/>
        </p:nvSpPr>
        <p:spPr>
          <a:xfrm>
            <a:off x="316228" y="2297669"/>
            <a:ext cx="1664973" cy="461665"/>
          </a:xfrm>
          <a:prstGeom prst="rect">
            <a:avLst/>
          </a:prstGeom>
          <a:noFill/>
        </p:spPr>
        <p:txBody>
          <a:bodyPr wrap="square" rtlCol="0">
            <a:spAutoFit/>
          </a:bodyPr>
          <a:lstStyle/>
          <a:p>
            <a:r>
              <a:rPr lang="en-US" sz="2400" dirty="0">
                <a:solidFill>
                  <a:srgbClr val="00B0F0"/>
                </a:solidFill>
              </a:rPr>
              <a:t>respected</a:t>
            </a:r>
          </a:p>
        </p:txBody>
      </p:sp>
      <p:sp>
        <p:nvSpPr>
          <p:cNvPr id="182" name="TextBox 181"/>
          <p:cNvSpPr txBox="1"/>
          <p:nvPr/>
        </p:nvSpPr>
        <p:spPr>
          <a:xfrm>
            <a:off x="1905000" y="304801"/>
            <a:ext cx="381000" cy="461665"/>
          </a:xfrm>
          <a:prstGeom prst="rect">
            <a:avLst/>
          </a:prstGeom>
          <a:noFill/>
        </p:spPr>
        <p:txBody>
          <a:bodyPr wrap="square" rtlCol="0">
            <a:spAutoFit/>
          </a:bodyPr>
          <a:lstStyle/>
          <a:p>
            <a:r>
              <a:rPr lang="en-US" sz="2400" dirty="0"/>
              <a:t>5</a:t>
            </a:r>
          </a:p>
        </p:txBody>
      </p:sp>
      <p:sp>
        <p:nvSpPr>
          <p:cNvPr id="184" name="TextBox 183"/>
          <p:cNvSpPr txBox="1"/>
          <p:nvPr/>
        </p:nvSpPr>
        <p:spPr>
          <a:xfrm>
            <a:off x="1905000" y="729956"/>
            <a:ext cx="381000" cy="461665"/>
          </a:xfrm>
          <a:prstGeom prst="rect">
            <a:avLst/>
          </a:prstGeom>
          <a:noFill/>
        </p:spPr>
        <p:txBody>
          <a:bodyPr wrap="square" rtlCol="0">
            <a:spAutoFit/>
          </a:bodyPr>
          <a:lstStyle/>
          <a:p>
            <a:r>
              <a:rPr lang="en-US" sz="2400" dirty="0"/>
              <a:t>4</a:t>
            </a:r>
          </a:p>
        </p:txBody>
      </p:sp>
      <p:sp>
        <p:nvSpPr>
          <p:cNvPr id="185" name="TextBox 184"/>
          <p:cNvSpPr txBox="1"/>
          <p:nvPr/>
        </p:nvSpPr>
        <p:spPr>
          <a:xfrm>
            <a:off x="1905000" y="1219201"/>
            <a:ext cx="381000" cy="461665"/>
          </a:xfrm>
          <a:prstGeom prst="rect">
            <a:avLst/>
          </a:prstGeom>
          <a:noFill/>
        </p:spPr>
        <p:txBody>
          <a:bodyPr wrap="square" rtlCol="0">
            <a:spAutoFit/>
          </a:bodyPr>
          <a:lstStyle/>
          <a:p>
            <a:r>
              <a:rPr lang="en-US" sz="2400" dirty="0"/>
              <a:t>3</a:t>
            </a:r>
          </a:p>
        </p:txBody>
      </p:sp>
      <p:sp>
        <p:nvSpPr>
          <p:cNvPr id="187" name="TextBox 186"/>
          <p:cNvSpPr txBox="1"/>
          <p:nvPr/>
        </p:nvSpPr>
        <p:spPr>
          <a:xfrm>
            <a:off x="1905000" y="1676401"/>
            <a:ext cx="381000" cy="461665"/>
          </a:xfrm>
          <a:prstGeom prst="rect">
            <a:avLst/>
          </a:prstGeom>
          <a:noFill/>
        </p:spPr>
        <p:txBody>
          <a:bodyPr wrap="square" rtlCol="0">
            <a:spAutoFit/>
          </a:bodyPr>
          <a:lstStyle/>
          <a:p>
            <a:r>
              <a:rPr lang="en-US" sz="2400" dirty="0"/>
              <a:t>2</a:t>
            </a:r>
          </a:p>
        </p:txBody>
      </p:sp>
      <p:sp>
        <p:nvSpPr>
          <p:cNvPr id="189" name="TextBox 188"/>
          <p:cNvSpPr txBox="1"/>
          <p:nvPr/>
        </p:nvSpPr>
        <p:spPr>
          <a:xfrm>
            <a:off x="1905000" y="2133601"/>
            <a:ext cx="381000" cy="461665"/>
          </a:xfrm>
          <a:prstGeom prst="rect">
            <a:avLst/>
          </a:prstGeom>
          <a:noFill/>
        </p:spPr>
        <p:txBody>
          <a:bodyPr wrap="square" rtlCol="0">
            <a:spAutoFit/>
          </a:bodyPr>
          <a:lstStyle/>
          <a:p>
            <a:r>
              <a:rPr lang="en-US" sz="2400" dirty="0"/>
              <a:t>1</a:t>
            </a:r>
          </a:p>
        </p:txBody>
      </p:sp>
      <p:sp>
        <p:nvSpPr>
          <p:cNvPr id="191" name="TextBox 190"/>
          <p:cNvSpPr txBox="1"/>
          <p:nvPr/>
        </p:nvSpPr>
        <p:spPr>
          <a:xfrm>
            <a:off x="1905000" y="2590801"/>
            <a:ext cx="381000" cy="461665"/>
          </a:xfrm>
          <a:prstGeom prst="rect">
            <a:avLst/>
          </a:prstGeom>
          <a:noFill/>
        </p:spPr>
        <p:txBody>
          <a:bodyPr wrap="square" rtlCol="0">
            <a:spAutoFit/>
          </a:bodyPr>
          <a:lstStyle/>
          <a:p>
            <a:r>
              <a:rPr lang="en-US" sz="2400" dirty="0"/>
              <a:t>0</a:t>
            </a:r>
          </a:p>
        </p:txBody>
      </p:sp>
      <p:sp>
        <p:nvSpPr>
          <p:cNvPr id="193" name="TextBox 192"/>
          <p:cNvSpPr txBox="1"/>
          <p:nvPr/>
        </p:nvSpPr>
        <p:spPr>
          <a:xfrm>
            <a:off x="1792335" y="3124201"/>
            <a:ext cx="493665" cy="461665"/>
          </a:xfrm>
          <a:prstGeom prst="rect">
            <a:avLst/>
          </a:prstGeom>
          <a:noFill/>
        </p:spPr>
        <p:txBody>
          <a:bodyPr wrap="square" rtlCol="0">
            <a:spAutoFit/>
          </a:bodyPr>
          <a:lstStyle/>
          <a:p>
            <a:r>
              <a:rPr lang="en-US" sz="2400" dirty="0"/>
              <a:t>-1</a:t>
            </a:r>
          </a:p>
        </p:txBody>
      </p:sp>
      <p:sp>
        <p:nvSpPr>
          <p:cNvPr id="195" name="TextBox 194"/>
          <p:cNvSpPr txBox="1"/>
          <p:nvPr/>
        </p:nvSpPr>
        <p:spPr>
          <a:xfrm>
            <a:off x="1809410" y="3581401"/>
            <a:ext cx="476590" cy="461665"/>
          </a:xfrm>
          <a:prstGeom prst="rect">
            <a:avLst/>
          </a:prstGeom>
          <a:noFill/>
        </p:spPr>
        <p:txBody>
          <a:bodyPr wrap="square" rtlCol="0">
            <a:spAutoFit/>
          </a:bodyPr>
          <a:lstStyle/>
          <a:p>
            <a:r>
              <a:rPr lang="en-US" sz="2400" dirty="0"/>
              <a:t>-2</a:t>
            </a:r>
          </a:p>
        </p:txBody>
      </p:sp>
      <p:sp>
        <p:nvSpPr>
          <p:cNvPr id="197" name="TextBox 196"/>
          <p:cNvSpPr txBox="1"/>
          <p:nvPr/>
        </p:nvSpPr>
        <p:spPr>
          <a:xfrm>
            <a:off x="1792334" y="4038601"/>
            <a:ext cx="493666" cy="461665"/>
          </a:xfrm>
          <a:prstGeom prst="rect">
            <a:avLst/>
          </a:prstGeom>
          <a:noFill/>
        </p:spPr>
        <p:txBody>
          <a:bodyPr wrap="square" rtlCol="0">
            <a:spAutoFit/>
          </a:bodyPr>
          <a:lstStyle/>
          <a:p>
            <a:r>
              <a:rPr lang="en-US" sz="2400" dirty="0"/>
              <a:t>-3</a:t>
            </a:r>
          </a:p>
        </p:txBody>
      </p:sp>
      <p:sp>
        <p:nvSpPr>
          <p:cNvPr id="198" name="TextBox 197"/>
          <p:cNvSpPr txBox="1"/>
          <p:nvPr/>
        </p:nvSpPr>
        <p:spPr>
          <a:xfrm>
            <a:off x="1792468" y="4522062"/>
            <a:ext cx="569732" cy="461665"/>
          </a:xfrm>
          <a:prstGeom prst="rect">
            <a:avLst/>
          </a:prstGeom>
          <a:noFill/>
        </p:spPr>
        <p:txBody>
          <a:bodyPr wrap="square" rtlCol="0">
            <a:spAutoFit/>
          </a:bodyPr>
          <a:lstStyle/>
          <a:p>
            <a:r>
              <a:rPr lang="en-US" sz="2400" dirty="0"/>
              <a:t>-4</a:t>
            </a:r>
          </a:p>
        </p:txBody>
      </p:sp>
      <p:sp>
        <p:nvSpPr>
          <p:cNvPr id="200" name="TextBox 199"/>
          <p:cNvSpPr txBox="1"/>
          <p:nvPr/>
        </p:nvSpPr>
        <p:spPr>
          <a:xfrm>
            <a:off x="1792468" y="5029201"/>
            <a:ext cx="569732" cy="461665"/>
          </a:xfrm>
          <a:prstGeom prst="rect">
            <a:avLst/>
          </a:prstGeom>
          <a:noFill/>
        </p:spPr>
        <p:txBody>
          <a:bodyPr wrap="square" rtlCol="0">
            <a:spAutoFit/>
          </a:bodyPr>
          <a:lstStyle/>
          <a:p>
            <a:r>
              <a:rPr lang="en-US" sz="2400" dirty="0"/>
              <a:t>-5</a:t>
            </a:r>
          </a:p>
        </p:txBody>
      </p:sp>
      <p:sp>
        <p:nvSpPr>
          <p:cNvPr id="202" name="TextBox 201"/>
          <p:cNvSpPr txBox="1"/>
          <p:nvPr/>
        </p:nvSpPr>
        <p:spPr>
          <a:xfrm>
            <a:off x="224716" y="6015048"/>
            <a:ext cx="4473558" cy="5915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sz="3375" b="1" dirty="0">
                <a:solidFill>
                  <a:srgbClr val="FF0000"/>
                </a:solidFill>
              </a:rPr>
              <a:t>“p</a:t>
            </a:r>
            <a:r>
              <a:rPr lang="en-US" sz="3375" b="1" dirty="0">
                <a:solidFill>
                  <a:srgbClr val="FF0000"/>
                </a:solidFill>
                <a:sym typeface="Helvetica Neue"/>
              </a:rPr>
              <a:t>laying” culture</a:t>
            </a:r>
          </a:p>
        </p:txBody>
      </p:sp>
      <p:sp>
        <p:nvSpPr>
          <p:cNvPr id="204" name="TextBox 203"/>
          <p:cNvSpPr txBox="1"/>
          <p:nvPr/>
        </p:nvSpPr>
        <p:spPr>
          <a:xfrm>
            <a:off x="4495801" y="5911335"/>
            <a:ext cx="2667000" cy="461665"/>
          </a:xfrm>
          <a:prstGeom prst="rect">
            <a:avLst/>
          </a:prstGeom>
          <a:noFill/>
        </p:spPr>
        <p:txBody>
          <a:bodyPr wrap="square" rtlCol="0">
            <a:spAutoFit/>
          </a:bodyPr>
          <a:lstStyle/>
          <a:p>
            <a:r>
              <a:rPr lang="en-US" sz="2400" dirty="0">
                <a:solidFill>
                  <a:srgbClr val="00B0F0"/>
                </a:solidFill>
              </a:rPr>
              <a:t>influencer</a:t>
            </a:r>
          </a:p>
        </p:txBody>
      </p:sp>
    </p:spTree>
    <p:extLst>
      <p:ext uri="{BB962C8B-B14F-4D97-AF65-F5344CB8AC3E}">
        <p14:creationId xmlns:p14="http://schemas.microsoft.com/office/powerpoint/2010/main" val="34786994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397307" y="192960"/>
          <a:ext cx="6553200" cy="5234240"/>
        </p:xfrm>
        <a:graphic>
          <a:graphicData uri="http://schemas.openxmlformats.org/drawingml/2006/table">
            <a:tbl>
              <a:tblPr firstRow="1" bandRow="1">
                <a:tableStyleId>{9D7B26C5-4107-4FEC-AEDC-1716B250A1EF}</a:tableStyleId>
              </a:tblPr>
              <a:tblGrid>
                <a:gridCol w="655320">
                  <a:extLst>
                    <a:ext uri="{9D8B030D-6E8A-4147-A177-3AD203B41FA5}">
                      <a16:colId xmlns:a16="http://schemas.microsoft.com/office/drawing/2014/main" val="20000"/>
                    </a:ext>
                  </a:extLst>
                </a:gridCol>
                <a:gridCol w="655320">
                  <a:extLst>
                    <a:ext uri="{9D8B030D-6E8A-4147-A177-3AD203B41FA5}">
                      <a16:colId xmlns:a16="http://schemas.microsoft.com/office/drawing/2014/main" val="20001"/>
                    </a:ext>
                  </a:extLst>
                </a:gridCol>
                <a:gridCol w="655320">
                  <a:extLst>
                    <a:ext uri="{9D8B030D-6E8A-4147-A177-3AD203B41FA5}">
                      <a16:colId xmlns:a16="http://schemas.microsoft.com/office/drawing/2014/main" val="20002"/>
                    </a:ext>
                  </a:extLst>
                </a:gridCol>
                <a:gridCol w="655320">
                  <a:extLst>
                    <a:ext uri="{9D8B030D-6E8A-4147-A177-3AD203B41FA5}">
                      <a16:colId xmlns:a16="http://schemas.microsoft.com/office/drawing/2014/main" val="20003"/>
                    </a:ext>
                  </a:extLst>
                </a:gridCol>
                <a:gridCol w="655320">
                  <a:extLst>
                    <a:ext uri="{9D8B030D-6E8A-4147-A177-3AD203B41FA5}">
                      <a16:colId xmlns:a16="http://schemas.microsoft.com/office/drawing/2014/main" val="20004"/>
                    </a:ext>
                  </a:extLst>
                </a:gridCol>
                <a:gridCol w="655320">
                  <a:extLst>
                    <a:ext uri="{9D8B030D-6E8A-4147-A177-3AD203B41FA5}">
                      <a16:colId xmlns:a16="http://schemas.microsoft.com/office/drawing/2014/main" val="20005"/>
                    </a:ext>
                  </a:extLst>
                </a:gridCol>
                <a:gridCol w="655320">
                  <a:extLst>
                    <a:ext uri="{9D8B030D-6E8A-4147-A177-3AD203B41FA5}">
                      <a16:colId xmlns:a16="http://schemas.microsoft.com/office/drawing/2014/main" val="20006"/>
                    </a:ext>
                  </a:extLst>
                </a:gridCol>
                <a:gridCol w="655320">
                  <a:extLst>
                    <a:ext uri="{9D8B030D-6E8A-4147-A177-3AD203B41FA5}">
                      <a16:colId xmlns:a16="http://schemas.microsoft.com/office/drawing/2014/main" val="20007"/>
                    </a:ext>
                  </a:extLst>
                </a:gridCol>
                <a:gridCol w="655320">
                  <a:extLst>
                    <a:ext uri="{9D8B030D-6E8A-4147-A177-3AD203B41FA5}">
                      <a16:colId xmlns:a16="http://schemas.microsoft.com/office/drawing/2014/main" val="20008"/>
                    </a:ext>
                  </a:extLst>
                </a:gridCol>
                <a:gridCol w="655320">
                  <a:extLst>
                    <a:ext uri="{9D8B030D-6E8A-4147-A177-3AD203B41FA5}">
                      <a16:colId xmlns:a16="http://schemas.microsoft.com/office/drawing/2014/main" val="20009"/>
                    </a:ext>
                  </a:extLst>
                </a:gridCol>
              </a:tblGrid>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7"/>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8"/>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9"/>
                  </a:ext>
                </a:extLst>
              </a:tr>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0"/>
                  </a:ext>
                </a:extLst>
              </a:tr>
            </a:tbl>
          </a:graphicData>
        </a:graphic>
      </p:graphicFrame>
      <p:cxnSp>
        <p:nvCxnSpPr>
          <p:cNvPr id="3" name="Straight Connector 2"/>
          <p:cNvCxnSpPr>
            <a:endCxn id="138" idx="5"/>
          </p:cNvCxnSpPr>
          <p:nvPr/>
        </p:nvCxnSpPr>
        <p:spPr>
          <a:xfrm flipH="1" flipV="1">
            <a:off x="5888559" y="2345461"/>
            <a:ext cx="134473" cy="4232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514600" y="5410201"/>
            <a:ext cx="381000" cy="461665"/>
          </a:xfrm>
          <a:prstGeom prst="rect">
            <a:avLst/>
          </a:prstGeom>
          <a:noFill/>
        </p:spPr>
        <p:txBody>
          <a:bodyPr wrap="square" rtlCol="0">
            <a:spAutoFit/>
          </a:bodyPr>
          <a:lstStyle/>
          <a:p>
            <a:r>
              <a:rPr lang="en-US" sz="2400" dirty="0"/>
              <a:t>1</a:t>
            </a:r>
          </a:p>
        </p:txBody>
      </p:sp>
      <p:sp>
        <p:nvSpPr>
          <p:cNvPr id="16" name="TextBox 15"/>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17" name="TextBox 16"/>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18" name="TextBox 17"/>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19" name="TextBox 18"/>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20" name="TextBox 19"/>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21" name="TextBox 20"/>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22" name="TextBox 21"/>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23" name="TextBox 22"/>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24" name="TextBox 23"/>
          <p:cNvSpPr txBox="1"/>
          <p:nvPr/>
        </p:nvSpPr>
        <p:spPr>
          <a:xfrm>
            <a:off x="8382000" y="5410201"/>
            <a:ext cx="533400" cy="461665"/>
          </a:xfrm>
          <a:prstGeom prst="rect">
            <a:avLst/>
          </a:prstGeom>
          <a:noFill/>
        </p:spPr>
        <p:txBody>
          <a:bodyPr wrap="square" rtlCol="0">
            <a:spAutoFit/>
          </a:bodyPr>
          <a:lstStyle/>
          <a:p>
            <a:r>
              <a:rPr lang="en-US" sz="2400" dirty="0"/>
              <a:t>10</a:t>
            </a:r>
          </a:p>
        </p:txBody>
      </p:sp>
      <p:sp>
        <p:nvSpPr>
          <p:cNvPr id="28" name="TextBox 27"/>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29" name="TextBox 28"/>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30" name="TextBox 29"/>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31" name="TextBox 30"/>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32" name="TextBox 31"/>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33" name="TextBox 32"/>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34" name="TextBox 33"/>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35" name="TextBox 34"/>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36" name="Oval 35"/>
          <p:cNvSpPr/>
          <p:nvPr/>
        </p:nvSpPr>
        <p:spPr>
          <a:xfrm>
            <a:off x="5292906" y="18550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7" name="Oval 36"/>
          <p:cNvSpPr/>
          <p:nvPr/>
        </p:nvSpPr>
        <p:spPr>
          <a:xfrm>
            <a:off x="7902757" y="228368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8" name="Oval 37"/>
          <p:cNvSpPr/>
          <p:nvPr/>
        </p:nvSpPr>
        <p:spPr>
          <a:xfrm>
            <a:off x="5956391" y="270991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9" name="Straight Connector 38"/>
          <p:cNvCxnSpPr>
            <a:stCxn id="128" idx="4"/>
            <a:endCxn id="134" idx="0"/>
          </p:cNvCxnSpPr>
          <p:nvPr/>
        </p:nvCxnSpPr>
        <p:spPr>
          <a:xfrm flipH="1">
            <a:off x="3528676" y="851416"/>
            <a:ext cx="59257" cy="1419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7" idx="5"/>
            <a:endCxn id="129" idx="2"/>
          </p:cNvCxnSpPr>
          <p:nvPr/>
        </p:nvCxnSpPr>
        <p:spPr>
          <a:xfrm>
            <a:off x="3369604" y="1355406"/>
            <a:ext cx="642327" cy="9686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27" idx="6"/>
          </p:cNvCxnSpPr>
          <p:nvPr/>
        </p:nvCxnSpPr>
        <p:spPr>
          <a:xfrm flipV="1">
            <a:off x="3239590" y="1422916"/>
            <a:ext cx="735603" cy="342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49" idx="2"/>
            <a:endCxn id="147" idx="2"/>
          </p:cNvCxnSpPr>
          <p:nvPr/>
        </p:nvCxnSpPr>
        <p:spPr>
          <a:xfrm>
            <a:off x="3235508" y="2381251"/>
            <a:ext cx="762475" cy="442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33" idx="5"/>
            <a:endCxn id="147" idx="3"/>
          </p:cNvCxnSpPr>
          <p:nvPr/>
        </p:nvCxnSpPr>
        <p:spPr>
          <a:xfrm flipV="1">
            <a:off x="3369604" y="2864625"/>
            <a:ext cx="642327" cy="16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132" idx="6"/>
            <a:endCxn id="131" idx="2"/>
          </p:cNvCxnSpPr>
          <p:nvPr/>
        </p:nvCxnSpPr>
        <p:spPr>
          <a:xfrm flipV="1">
            <a:off x="4245157" y="1365767"/>
            <a:ext cx="270782"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32" idx="4"/>
            <a:endCxn id="135" idx="1"/>
          </p:cNvCxnSpPr>
          <p:nvPr/>
        </p:nvCxnSpPr>
        <p:spPr>
          <a:xfrm>
            <a:off x="4197532" y="1461016"/>
            <a:ext cx="549798" cy="217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132" idx="5"/>
            <a:endCxn id="110" idx="1"/>
          </p:cNvCxnSpPr>
          <p:nvPr/>
        </p:nvCxnSpPr>
        <p:spPr>
          <a:xfrm>
            <a:off x="4231208" y="1444277"/>
            <a:ext cx="960804" cy="3631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111" idx="4"/>
            <a:endCxn id="112" idx="7"/>
          </p:cNvCxnSpPr>
          <p:nvPr/>
        </p:nvCxnSpPr>
        <p:spPr>
          <a:xfrm flipH="1">
            <a:off x="5977550" y="1061035"/>
            <a:ext cx="24391" cy="8226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111" idx="3"/>
            <a:endCxn id="109" idx="6"/>
          </p:cNvCxnSpPr>
          <p:nvPr/>
        </p:nvCxnSpPr>
        <p:spPr>
          <a:xfrm flipH="1">
            <a:off x="5359583" y="1044296"/>
            <a:ext cx="608682" cy="3285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108" idx="5"/>
            <a:endCxn id="37" idx="7"/>
          </p:cNvCxnSpPr>
          <p:nvPr/>
        </p:nvCxnSpPr>
        <p:spPr>
          <a:xfrm>
            <a:off x="7279209" y="988778"/>
            <a:ext cx="704850" cy="1311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55" idx="7"/>
            <a:endCxn id="115" idx="6"/>
          </p:cNvCxnSpPr>
          <p:nvPr/>
        </p:nvCxnSpPr>
        <p:spPr>
          <a:xfrm flipH="1">
            <a:off x="7363099" y="1382506"/>
            <a:ext cx="620960" cy="545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11" idx="4"/>
            <a:endCxn id="145" idx="7"/>
          </p:cNvCxnSpPr>
          <p:nvPr/>
        </p:nvCxnSpPr>
        <p:spPr>
          <a:xfrm flipH="1">
            <a:off x="5440883" y="1061035"/>
            <a:ext cx="561057" cy="2156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113" idx="7"/>
            <a:endCxn id="120" idx="2"/>
          </p:cNvCxnSpPr>
          <p:nvPr/>
        </p:nvCxnSpPr>
        <p:spPr>
          <a:xfrm flipV="1">
            <a:off x="6373244" y="1448261"/>
            <a:ext cx="860042" cy="90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36" idx="3"/>
            <a:endCxn id="140" idx="6"/>
          </p:cNvCxnSpPr>
          <p:nvPr/>
        </p:nvCxnSpPr>
        <p:spPr>
          <a:xfrm flipH="1">
            <a:off x="4895851" y="1952640"/>
            <a:ext cx="411005" cy="847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36" idx="6"/>
            <a:endCxn id="143" idx="7"/>
          </p:cNvCxnSpPr>
          <p:nvPr/>
        </p:nvCxnSpPr>
        <p:spPr>
          <a:xfrm>
            <a:off x="5388157" y="1912229"/>
            <a:ext cx="19727" cy="346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136" idx="2"/>
            <a:endCxn id="138" idx="3"/>
          </p:cNvCxnSpPr>
          <p:nvPr/>
        </p:nvCxnSpPr>
        <p:spPr>
          <a:xfrm flipV="1">
            <a:off x="3467101" y="2345462"/>
            <a:ext cx="2354105" cy="1458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152" idx="2"/>
            <a:endCxn id="118" idx="4"/>
          </p:cNvCxnSpPr>
          <p:nvPr/>
        </p:nvCxnSpPr>
        <p:spPr>
          <a:xfrm flipV="1">
            <a:off x="6686550" y="2870716"/>
            <a:ext cx="615588" cy="4407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152" idx="2"/>
            <a:endCxn id="121" idx="5"/>
          </p:cNvCxnSpPr>
          <p:nvPr/>
        </p:nvCxnSpPr>
        <p:spPr>
          <a:xfrm flipH="1" flipV="1">
            <a:off x="6678045" y="2892078"/>
            <a:ext cx="8506" cy="41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52" idx="6"/>
            <a:endCxn id="151" idx="7"/>
          </p:cNvCxnSpPr>
          <p:nvPr/>
        </p:nvCxnSpPr>
        <p:spPr>
          <a:xfrm flipH="1">
            <a:off x="6042046" y="3311434"/>
            <a:ext cx="739754" cy="776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152" idx="4"/>
            <a:endCxn id="150" idx="2"/>
          </p:cNvCxnSpPr>
          <p:nvPr/>
        </p:nvCxnSpPr>
        <p:spPr>
          <a:xfrm>
            <a:off x="6734175" y="3368585"/>
            <a:ext cx="546736" cy="446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endCxn id="135" idx="4"/>
          </p:cNvCxnSpPr>
          <p:nvPr/>
        </p:nvCxnSpPr>
        <p:spPr>
          <a:xfrm flipH="1">
            <a:off x="4781006" y="3311435"/>
            <a:ext cx="1969226" cy="4214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38" idx="5"/>
            <a:endCxn id="114" idx="3"/>
          </p:cNvCxnSpPr>
          <p:nvPr/>
        </p:nvCxnSpPr>
        <p:spPr>
          <a:xfrm flipV="1">
            <a:off x="6037693" y="2358677"/>
            <a:ext cx="612189" cy="4487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38" idx="6"/>
            <a:endCxn id="117" idx="3"/>
          </p:cNvCxnSpPr>
          <p:nvPr/>
        </p:nvCxnSpPr>
        <p:spPr>
          <a:xfrm flipV="1">
            <a:off x="6051642" y="2459762"/>
            <a:ext cx="1160215" cy="3073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37" idx="2"/>
            <a:endCxn id="116" idx="5"/>
          </p:cNvCxnSpPr>
          <p:nvPr/>
        </p:nvCxnSpPr>
        <p:spPr>
          <a:xfrm flipH="1" flipV="1">
            <a:off x="6801527" y="1964461"/>
            <a:ext cx="1101230" cy="3763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38" idx="5"/>
            <a:endCxn id="121" idx="2"/>
          </p:cNvCxnSpPr>
          <p:nvPr/>
        </p:nvCxnSpPr>
        <p:spPr>
          <a:xfrm>
            <a:off x="6037693" y="2807476"/>
            <a:ext cx="559051" cy="441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124" idx="2"/>
            <a:endCxn id="126" idx="2"/>
          </p:cNvCxnSpPr>
          <p:nvPr/>
        </p:nvCxnSpPr>
        <p:spPr>
          <a:xfrm>
            <a:off x="7284176" y="4242470"/>
            <a:ext cx="529862" cy="442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126" idx="3"/>
            <a:endCxn id="141" idx="3"/>
          </p:cNvCxnSpPr>
          <p:nvPr/>
        </p:nvCxnSpPr>
        <p:spPr>
          <a:xfrm flipH="1">
            <a:off x="5369721" y="4725232"/>
            <a:ext cx="2458266" cy="146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151" idx="6"/>
            <a:endCxn id="145" idx="5"/>
          </p:cNvCxnSpPr>
          <p:nvPr/>
        </p:nvCxnSpPr>
        <p:spPr>
          <a:xfrm flipH="1" flipV="1">
            <a:off x="5440883" y="3298505"/>
            <a:ext cx="615112" cy="829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151" idx="6"/>
            <a:endCxn id="135" idx="2"/>
          </p:cNvCxnSpPr>
          <p:nvPr/>
        </p:nvCxnSpPr>
        <p:spPr>
          <a:xfrm flipH="1" flipV="1">
            <a:off x="4733382" y="3675715"/>
            <a:ext cx="1322614" cy="452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117" idx="5"/>
            <a:endCxn id="152" idx="7"/>
          </p:cNvCxnSpPr>
          <p:nvPr/>
        </p:nvCxnSpPr>
        <p:spPr>
          <a:xfrm flipH="1">
            <a:off x="6767852" y="2459762"/>
            <a:ext cx="511357" cy="811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37" idx="5"/>
            <a:endCxn id="123" idx="6"/>
          </p:cNvCxnSpPr>
          <p:nvPr/>
        </p:nvCxnSpPr>
        <p:spPr>
          <a:xfrm>
            <a:off x="7984059" y="2381250"/>
            <a:ext cx="48239" cy="927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a:stCxn id="119" idx="7"/>
            <a:endCxn id="138" idx="5"/>
          </p:cNvCxnSpPr>
          <p:nvPr/>
        </p:nvCxnSpPr>
        <p:spPr>
          <a:xfrm flipH="1" flipV="1">
            <a:off x="5888558" y="2345461"/>
            <a:ext cx="1695450" cy="3382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a:stCxn id="134" idx="2"/>
            <a:endCxn id="133" idx="7"/>
          </p:cNvCxnSpPr>
          <p:nvPr/>
        </p:nvCxnSpPr>
        <p:spPr>
          <a:xfrm flipH="1">
            <a:off x="3369605" y="2327930"/>
            <a:ext cx="111446" cy="4575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a:stCxn id="115" idx="6"/>
            <a:endCxn id="116" idx="6"/>
          </p:cNvCxnSpPr>
          <p:nvPr/>
        </p:nvCxnSpPr>
        <p:spPr>
          <a:xfrm flipH="1" flipV="1">
            <a:off x="6815476" y="1924050"/>
            <a:ext cx="547622" cy="43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a:stCxn id="116" idx="2"/>
            <a:endCxn id="113" idx="5"/>
          </p:cNvCxnSpPr>
          <p:nvPr/>
        </p:nvCxnSpPr>
        <p:spPr>
          <a:xfrm flipH="1" flipV="1">
            <a:off x="6373244" y="1538182"/>
            <a:ext cx="346982" cy="3858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a:stCxn id="116" idx="4"/>
            <a:endCxn id="114" idx="6"/>
          </p:cNvCxnSpPr>
          <p:nvPr/>
        </p:nvCxnSpPr>
        <p:spPr>
          <a:xfrm flipH="1">
            <a:off x="6731183" y="1981201"/>
            <a:ext cx="36669" cy="337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a:stCxn id="129" idx="5"/>
            <a:endCxn id="147" idx="0"/>
          </p:cNvCxnSpPr>
          <p:nvPr/>
        </p:nvCxnSpPr>
        <p:spPr>
          <a:xfrm flipH="1">
            <a:off x="4045608" y="2364512"/>
            <a:ext cx="47625" cy="402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a:stCxn id="129" idx="3"/>
            <a:endCxn id="133" idx="6"/>
          </p:cNvCxnSpPr>
          <p:nvPr/>
        </p:nvCxnSpPr>
        <p:spPr>
          <a:xfrm flipH="1">
            <a:off x="3383554" y="2364511"/>
            <a:ext cx="642327" cy="461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a:stCxn id="128" idx="6"/>
            <a:endCxn id="108" idx="2"/>
          </p:cNvCxnSpPr>
          <p:nvPr/>
        </p:nvCxnSpPr>
        <p:spPr>
          <a:xfrm>
            <a:off x="3635557" y="794266"/>
            <a:ext cx="3562350" cy="1541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a:stCxn id="111" idx="6"/>
            <a:endCxn id="108" idx="3"/>
          </p:cNvCxnSpPr>
          <p:nvPr/>
        </p:nvCxnSpPr>
        <p:spPr>
          <a:xfrm flipV="1">
            <a:off x="6049566" y="988778"/>
            <a:ext cx="1162291" cy="151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a:stCxn id="122" idx="6"/>
            <a:endCxn id="155" idx="1"/>
          </p:cNvCxnSpPr>
          <p:nvPr/>
        </p:nvCxnSpPr>
        <p:spPr>
          <a:xfrm>
            <a:off x="7855132" y="1287933"/>
            <a:ext cx="61574" cy="94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a:stCxn id="129" idx="2"/>
            <a:endCxn id="140" idx="2"/>
          </p:cNvCxnSpPr>
          <p:nvPr/>
        </p:nvCxnSpPr>
        <p:spPr>
          <a:xfrm>
            <a:off x="4011932" y="2324100"/>
            <a:ext cx="788669" cy="476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a:stCxn id="129" idx="7"/>
            <a:endCxn id="148" idx="3"/>
          </p:cNvCxnSpPr>
          <p:nvPr/>
        </p:nvCxnSpPr>
        <p:spPr>
          <a:xfrm flipV="1">
            <a:off x="4093232" y="1825668"/>
            <a:ext cx="451624" cy="458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a:stCxn id="115" idx="5"/>
            <a:endCxn id="123" idx="0"/>
          </p:cNvCxnSpPr>
          <p:nvPr/>
        </p:nvCxnSpPr>
        <p:spPr>
          <a:xfrm>
            <a:off x="7349150" y="1968815"/>
            <a:ext cx="635523" cy="12829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a:stCxn id="115" idx="5"/>
            <a:endCxn id="151" idx="7"/>
          </p:cNvCxnSpPr>
          <p:nvPr/>
        </p:nvCxnSpPr>
        <p:spPr>
          <a:xfrm flipH="1">
            <a:off x="6042047" y="1968815"/>
            <a:ext cx="1307103" cy="2118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Oval 106"/>
          <p:cNvSpPr/>
          <p:nvPr/>
        </p:nvSpPr>
        <p:spPr>
          <a:xfrm>
            <a:off x="3288303" y="12578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8" name="Oval 107"/>
          <p:cNvSpPr/>
          <p:nvPr/>
        </p:nvSpPr>
        <p:spPr>
          <a:xfrm>
            <a:off x="7197907" y="89121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9" name="Oval 108"/>
          <p:cNvSpPr/>
          <p:nvPr/>
        </p:nvSpPr>
        <p:spPr>
          <a:xfrm>
            <a:off x="5264333" y="1315692"/>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0" name="Oval 109"/>
          <p:cNvSpPr/>
          <p:nvPr/>
        </p:nvSpPr>
        <p:spPr>
          <a:xfrm>
            <a:off x="5178063" y="17907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1" name="Oval 110"/>
          <p:cNvSpPr/>
          <p:nvPr/>
        </p:nvSpPr>
        <p:spPr>
          <a:xfrm>
            <a:off x="5954315" y="94673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2" name="Oval 111"/>
          <p:cNvSpPr/>
          <p:nvPr/>
        </p:nvSpPr>
        <p:spPr>
          <a:xfrm>
            <a:off x="5896249"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3" name="Oval 112"/>
          <p:cNvSpPr/>
          <p:nvPr/>
        </p:nvSpPr>
        <p:spPr>
          <a:xfrm>
            <a:off x="6291943" y="144062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4" name="Oval 113"/>
          <p:cNvSpPr/>
          <p:nvPr/>
        </p:nvSpPr>
        <p:spPr>
          <a:xfrm>
            <a:off x="6635933" y="2261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5" name="Oval 114"/>
          <p:cNvSpPr/>
          <p:nvPr/>
        </p:nvSpPr>
        <p:spPr>
          <a:xfrm>
            <a:off x="7267849" y="187125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6" name="Oval 115"/>
          <p:cNvSpPr/>
          <p:nvPr/>
        </p:nvSpPr>
        <p:spPr>
          <a:xfrm>
            <a:off x="6720227"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7" name="Oval 116"/>
          <p:cNvSpPr/>
          <p:nvPr/>
        </p:nvSpPr>
        <p:spPr>
          <a:xfrm>
            <a:off x="7197907" y="2362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8" name="Oval 117"/>
          <p:cNvSpPr/>
          <p:nvPr/>
        </p:nvSpPr>
        <p:spPr>
          <a:xfrm>
            <a:off x="7254513" y="27564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9" name="Oval 118"/>
          <p:cNvSpPr/>
          <p:nvPr/>
        </p:nvSpPr>
        <p:spPr>
          <a:xfrm>
            <a:off x="7502707" y="26670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Oval 119"/>
          <p:cNvSpPr/>
          <p:nvPr/>
        </p:nvSpPr>
        <p:spPr>
          <a:xfrm>
            <a:off x="7233286" y="139111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1" name="Oval 120"/>
          <p:cNvSpPr/>
          <p:nvPr/>
        </p:nvSpPr>
        <p:spPr>
          <a:xfrm>
            <a:off x="6596743" y="2794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2" name="Oval 121"/>
          <p:cNvSpPr/>
          <p:nvPr/>
        </p:nvSpPr>
        <p:spPr>
          <a:xfrm>
            <a:off x="7759882" y="1230783"/>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3" name="Oval 122"/>
          <p:cNvSpPr/>
          <p:nvPr/>
        </p:nvSpPr>
        <p:spPr>
          <a:xfrm>
            <a:off x="7937047"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4" name="Oval 123"/>
          <p:cNvSpPr/>
          <p:nvPr/>
        </p:nvSpPr>
        <p:spPr>
          <a:xfrm>
            <a:off x="7284176" y="41853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5" name="Oval 124"/>
          <p:cNvSpPr/>
          <p:nvPr/>
        </p:nvSpPr>
        <p:spPr>
          <a:xfrm>
            <a:off x="7315473"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6" name="Oval 125"/>
          <p:cNvSpPr/>
          <p:nvPr/>
        </p:nvSpPr>
        <p:spPr>
          <a:xfrm>
            <a:off x="7814038" y="462767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7" name="Oval 126"/>
          <p:cNvSpPr/>
          <p:nvPr/>
        </p:nvSpPr>
        <p:spPr>
          <a:xfrm>
            <a:off x="3144340" y="17086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8" name="Oval 127"/>
          <p:cNvSpPr/>
          <p:nvPr/>
        </p:nvSpPr>
        <p:spPr>
          <a:xfrm>
            <a:off x="3540307" y="737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9" name="Oval 128"/>
          <p:cNvSpPr/>
          <p:nvPr/>
        </p:nvSpPr>
        <p:spPr>
          <a:xfrm>
            <a:off x="4011931" y="226695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0" name="Oval 129"/>
          <p:cNvSpPr/>
          <p:nvPr/>
        </p:nvSpPr>
        <p:spPr>
          <a:xfrm>
            <a:off x="3975192"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1" name="Oval 130"/>
          <p:cNvSpPr/>
          <p:nvPr/>
        </p:nvSpPr>
        <p:spPr>
          <a:xfrm>
            <a:off x="4515940"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2" name="Oval 131"/>
          <p:cNvSpPr/>
          <p:nvPr/>
        </p:nvSpPr>
        <p:spPr>
          <a:xfrm>
            <a:off x="4149908" y="1346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3" name="Oval 132"/>
          <p:cNvSpPr/>
          <p:nvPr/>
        </p:nvSpPr>
        <p:spPr>
          <a:xfrm>
            <a:off x="3288303" y="276869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4" name="Oval 133"/>
          <p:cNvSpPr/>
          <p:nvPr/>
        </p:nvSpPr>
        <p:spPr>
          <a:xfrm>
            <a:off x="3481051" y="22707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5" name="Oval 134"/>
          <p:cNvSpPr/>
          <p:nvPr/>
        </p:nvSpPr>
        <p:spPr>
          <a:xfrm>
            <a:off x="4733381" y="361856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6" name="Oval 135"/>
          <p:cNvSpPr/>
          <p:nvPr/>
        </p:nvSpPr>
        <p:spPr>
          <a:xfrm>
            <a:off x="3467101" y="37470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7" name="Oval 136"/>
          <p:cNvSpPr/>
          <p:nvPr/>
        </p:nvSpPr>
        <p:spPr>
          <a:xfrm>
            <a:off x="3927567" y="414667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8" name="Oval 137"/>
          <p:cNvSpPr/>
          <p:nvPr/>
        </p:nvSpPr>
        <p:spPr>
          <a:xfrm>
            <a:off x="5807258" y="2247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9" name="Oval 138"/>
          <p:cNvSpPr/>
          <p:nvPr/>
        </p:nvSpPr>
        <p:spPr>
          <a:xfrm>
            <a:off x="5216707" y="2413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0" name="Oval 139"/>
          <p:cNvSpPr/>
          <p:nvPr/>
        </p:nvSpPr>
        <p:spPr>
          <a:xfrm>
            <a:off x="4800600" y="2743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1" name="Oval 140"/>
          <p:cNvSpPr/>
          <p:nvPr/>
        </p:nvSpPr>
        <p:spPr>
          <a:xfrm>
            <a:off x="5355773" y="46423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2" name="Oval 141"/>
          <p:cNvSpPr/>
          <p:nvPr/>
        </p:nvSpPr>
        <p:spPr>
          <a:xfrm>
            <a:off x="4816114" y="19186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3" name="Oval 142"/>
          <p:cNvSpPr/>
          <p:nvPr/>
        </p:nvSpPr>
        <p:spPr>
          <a:xfrm>
            <a:off x="5326582" y="22422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4" name="Oval 143"/>
          <p:cNvSpPr/>
          <p:nvPr/>
        </p:nvSpPr>
        <p:spPr>
          <a:xfrm>
            <a:off x="7807508" y="37089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5" name="Oval 144"/>
          <p:cNvSpPr/>
          <p:nvPr/>
        </p:nvSpPr>
        <p:spPr>
          <a:xfrm>
            <a:off x="5359582" y="32009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6" name="Oval 145"/>
          <p:cNvSpPr/>
          <p:nvPr/>
        </p:nvSpPr>
        <p:spPr>
          <a:xfrm>
            <a:off x="4638131" y="225404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7" name="Oval 146"/>
          <p:cNvSpPr/>
          <p:nvPr/>
        </p:nvSpPr>
        <p:spPr>
          <a:xfrm>
            <a:off x="3997983" y="276706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8" name="Oval 147"/>
          <p:cNvSpPr/>
          <p:nvPr/>
        </p:nvSpPr>
        <p:spPr>
          <a:xfrm>
            <a:off x="4530907" y="17281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49" name="Oval 148"/>
          <p:cNvSpPr/>
          <p:nvPr/>
        </p:nvSpPr>
        <p:spPr>
          <a:xfrm>
            <a:off x="3235508" y="23241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0" name="Oval 149"/>
          <p:cNvSpPr/>
          <p:nvPr/>
        </p:nvSpPr>
        <p:spPr>
          <a:xfrm>
            <a:off x="7280911" y="3757511"/>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1" name="Oval 150"/>
          <p:cNvSpPr/>
          <p:nvPr/>
        </p:nvSpPr>
        <p:spPr>
          <a:xfrm>
            <a:off x="5960745" y="40710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2" name="Oval 151"/>
          <p:cNvSpPr/>
          <p:nvPr/>
        </p:nvSpPr>
        <p:spPr>
          <a:xfrm>
            <a:off x="6686550" y="325428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3" name="Oval 152"/>
          <p:cNvSpPr/>
          <p:nvPr/>
        </p:nvSpPr>
        <p:spPr>
          <a:xfrm>
            <a:off x="6709138" y="38232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54" name="Straight Connector 153"/>
          <p:cNvCxnSpPr>
            <a:stCxn id="120" idx="6"/>
            <a:endCxn id="155" idx="6"/>
          </p:cNvCxnSpPr>
          <p:nvPr/>
        </p:nvCxnSpPr>
        <p:spPr>
          <a:xfrm flipV="1">
            <a:off x="7328537" y="1422917"/>
            <a:ext cx="669471" cy="25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5" name="Oval 154"/>
          <p:cNvSpPr/>
          <p:nvPr/>
        </p:nvSpPr>
        <p:spPr>
          <a:xfrm>
            <a:off x="7902757" y="13657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56" name="Straight Connector 155"/>
          <p:cNvCxnSpPr>
            <a:stCxn id="143" idx="4"/>
            <a:endCxn id="138" idx="3"/>
          </p:cNvCxnSpPr>
          <p:nvPr/>
        </p:nvCxnSpPr>
        <p:spPr>
          <a:xfrm flipV="1">
            <a:off x="5374207" y="2345462"/>
            <a:ext cx="446999" cy="1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a:stCxn id="147" idx="5"/>
            <a:endCxn id="141" idx="2"/>
          </p:cNvCxnSpPr>
          <p:nvPr/>
        </p:nvCxnSpPr>
        <p:spPr>
          <a:xfrm>
            <a:off x="4079284" y="2864626"/>
            <a:ext cx="1276489" cy="1834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a:stCxn id="151" idx="6"/>
            <a:endCxn id="126" idx="2"/>
          </p:cNvCxnSpPr>
          <p:nvPr/>
        </p:nvCxnSpPr>
        <p:spPr>
          <a:xfrm>
            <a:off x="6055995" y="4128170"/>
            <a:ext cx="1758043" cy="556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a:stCxn id="115" idx="6"/>
            <a:endCxn id="111" idx="6"/>
          </p:cNvCxnSpPr>
          <p:nvPr/>
        </p:nvCxnSpPr>
        <p:spPr>
          <a:xfrm flipH="1" flipV="1">
            <a:off x="6049565" y="1003884"/>
            <a:ext cx="1313533" cy="9245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a:stCxn id="111" idx="2"/>
            <a:endCxn id="131" idx="6"/>
          </p:cNvCxnSpPr>
          <p:nvPr/>
        </p:nvCxnSpPr>
        <p:spPr>
          <a:xfrm flipH="1">
            <a:off x="4611189" y="1003884"/>
            <a:ext cx="1343126" cy="361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a:stCxn id="128" idx="5"/>
            <a:endCxn id="129" idx="1"/>
          </p:cNvCxnSpPr>
          <p:nvPr/>
        </p:nvCxnSpPr>
        <p:spPr>
          <a:xfrm>
            <a:off x="3621608" y="834677"/>
            <a:ext cx="404272" cy="14490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a:stCxn id="119" idx="3"/>
            <a:endCxn id="118" idx="6"/>
          </p:cNvCxnSpPr>
          <p:nvPr/>
        </p:nvCxnSpPr>
        <p:spPr>
          <a:xfrm flipH="1">
            <a:off x="7349764" y="2764562"/>
            <a:ext cx="166893" cy="490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a:stCxn id="119" idx="5"/>
            <a:endCxn id="123" idx="1"/>
          </p:cNvCxnSpPr>
          <p:nvPr/>
        </p:nvCxnSpPr>
        <p:spPr>
          <a:xfrm>
            <a:off x="7584008" y="2764561"/>
            <a:ext cx="366988" cy="5038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64" name="TextBox 163"/>
          <p:cNvSpPr txBox="1"/>
          <p:nvPr/>
        </p:nvSpPr>
        <p:spPr>
          <a:xfrm>
            <a:off x="3375934" y="381001"/>
            <a:ext cx="335112" cy="461665"/>
          </a:xfrm>
          <a:prstGeom prst="rect">
            <a:avLst/>
          </a:prstGeom>
          <a:noFill/>
        </p:spPr>
        <p:txBody>
          <a:bodyPr wrap="square" rtlCol="0">
            <a:spAutoFit/>
          </a:bodyPr>
          <a:lstStyle/>
          <a:p>
            <a:r>
              <a:rPr lang="en-US" sz="2400" dirty="0">
                <a:solidFill>
                  <a:srgbClr val="0070C0"/>
                </a:solidFill>
              </a:rPr>
              <a:t>A</a:t>
            </a:r>
          </a:p>
        </p:txBody>
      </p:sp>
      <p:sp>
        <p:nvSpPr>
          <p:cNvPr id="165" name="TextBox 164"/>
          <p:cNvSpPr txBox="1"/>
          <p:nvPr/>
        </p:nvSpPr>
        <p:spPr>
          <a:xfrm>
            <a:off x="5809993" y="584808"/>
            <a:ext cx="335112" cy="461665"/>
          </a:xfrm>
          <a:prstGeom prst="rect">
            <a:avLst/>
          </a:prstGeom>
          <a:noFill/>
        </p:spPr>
        <p:txBody>
          <a:bodyPr wrap="square" rtlCol="0">
            <a:spAutoFit/>
          </a:bodyPr>
          <a:lstStyle/>
          <a:p>
            <a:r>
              <a:rPr lang="en-US" sz="2400" dirty="0">
                <a:solidFill>
                  <a:srgbClr val="0070C0"/>
                </a:solidFill>
              </a:rPr>
              <a:t>B</a:t>
            </a:r>
          </a:p>
        </p:txBody>
      </p:sp>
      <p:sp>
        <p:nvSpPr>
          <p:cNvPr id="166" name="TextBox 165"/>
          <p:cNvSpPr txBox="1"/>
          <p:nvPr/>
        </p:nvSpPr>
        <p:spPr>
          <a:xfrm>
            <a:off x="6962399" y="1173034"/>
            <a:ext cx="335112" cy="461665"/>
          </a:xfrm>
          <a:prstGeom prst="rect">
            <a:avLst/>
          </a:prstGeom>
          <a:noFill/>
        </p:spPr>
        <p:txBody>
          <a:bodyPr wrap="square" rtlCol="0">
            <a:spAutoFit/>
          </a:bodyPr>
          <a:lstStyle/>
          <a:p>
            <a:r>
              <a:rPr lang="en-US" sz="2400" dirty="0">
                <a:solidFill>
                  <a:srgbClr val="0070C0"/>
                </a:solidFill>
              </a:rPr>
              <a:t>C</a:t>
            </a:r>
          </a:p>
        </p:txBody>
      </p:sp>
      <p:sp>
        <p:nvSpPr>
          <p:cNvPr id="167" name="TextBox 166"/>
          <p:cNvSpPr txBox="1"/>
          <p:nvPr/>
        </p:nvSpPr>
        <p:spPr>
          <a:xfrm>
            <a:off x="8046888" y="3031868"/>
            <a:ext cx="335112" cy="461665"/>
          </a:xfrm>
          <a:prstGeom prst="rect">
            <a:avLst/>
          </a:prstGeom>
          <a:noFill/>
        </p:spPr>
        <p:txBody>
          <a:bodyPr wrap="square" rtlCol="0">
            <a:spAutoFit/>
          </a:bodyPr>
          <a:lstStyle/>
          <a:p>
            <a:r>
              <a:rPr lang="en-US" sz="2400" dirty="0">
                <a:solidFill>
                  <a:srgbClr val="0070C0"/>
                </a:solidFill>
              </a:rPr>
              <a:t>D</a:t>
            </a:r>
          </a:p>
        </p:txBody>
      </p:sp>
      <p:sp>
        <p:nvSpPr>
          <p:cNvPr id="168" name="TextBox 167"/>
          <p:cNvSpPr txBox="1"/>
          <p:nvPr/>
        </p:nvSpPr>
        <p:spPr>
          <a:xfrm>
            <a:off x="7848600" y="4491336"/>
            <a:ext cx="335112" cy="461665"/>
          </a:xfrm>
          <a:prstGeom prst="rect">
            <a:avLst/>
          </a:prstGeom>
          <a:noFill/>
        </p:spPr>
        <p:txBody>
          <a:bodyPr wrap="square" rtlCol="0">
            <a:spAutoFit/>
          </a:bodyPr>
          <a:lstStyle/>
          <a:p>
            <a:r>
              <a:rPr lang="en-US" sz="2400" dirty="0">
                <a:solidFill>
                  <a:srgbClr val="0070C0"/>
                </a:solidFill>
              </a:rPr>
              <a:t>E</a:t>
            </a:r>
          </a:p>
        </p:txBody>
      </p:sp>
      <p:sp>
        <p:nvSpPr>
          <p:cNvPr id="169" name="TextBox 168"/>
          <p:cNvSpPr txBox="1"/>
          <p:nvPr/>
        </p:nvSpPr>
        <p:spPr>
          <a:xfrm>
            <a:off x="5968264" y="4093244"/>
            <a:ext cx="335112" cy="461665"/>
          </a:xfrm>
          <a:prstGeom prst="rect">
            <a:avLst/>
          </a:prstGeom>
          <a:noFill/>
        </p:spPr>
        <p:txBody>
          <a:bodyPr wrap="square" rtlCol="0">
            <a:spAutoFit/>
          </a:bodyPr>
          <a:lstStyle/>
          <a:p>
            <a:r>
              <a:rPr lang="en-US" sz="2400" dirty="0">
                <a:solidFill>
                  <a:srgbClr val="0070C0"/>
                </a:solidFill>
              </a:rPr>
              <a:t>F</a:t>
            </a:r>
          </a:p>
        </p:txBody>
      </p:sp>
      <p:sp>
        <p:nvSpPr>
          <p:cNvPr id="170" name="TextBox 169"/>
          <p:cNvSpPr txBox="1"/>
          <p:nvPr/>
        </p:nvSpPr>
        <p:spPr>
          <a:xfrm>
            <a:off x="5652082" y="2610266"/>
            <a:ext cx="335112" cy="461665"/>
          </a:xfrm>
          <a:prstGeom prst="rect">
            <a:avLst/>
          </a:prstGeom>
          <a:noFill/>
        </p:spPr>
        <p:txBody>
          <a:bodyPr wrap="square" rtlCol="0">
            <a:spAutoFit/>
          </a:bodyPr>
          <a:lstStyle/>
          <a:p>
            <a:r>
              <a:rPr lang="en-US" sz="2400" dirty="0">
                <a:solidFill>
                  <a:srgbClr val="0070C0"/>
                </a:solidFill>
              </a:rPr>
              <a:t>G</a:t>
            </a:r>
          </a:p>
        </p:txBody>
      </p:sp>
      <p:sp>
        <p:nvSpPr>
          <p:cNvPr id="171" name="TextBox 170"/>
          <p:cNvSpPr txBox="1"/>
          <p:nvPr/>
        </p:nvSpPr>
        <p:spPr>
          <a:xfrm>
            <a:off x="6980088" y="1671936"/>
            <a:ext cx="335112" cy="461665"/>
          </a:xfrm>
          <a:prstGeom prst="rect">
            <a:avLst/>
          </a:prstGeom>
          <a:noFill/>
        </p:spPr>
        <p:txBody>
          <a:bodyPr wrap="square" rtlCol="0">
            <a:spAutoFit/>
          </a:bodyPr>
          <a:lstStyle/>
          <a:p>
            <a:r>
              <a:rPr lang="en-US" sz="2400" dirty="0">
                <a:solidFill>
                  <a:srgbClr val="0070C0"/>
                </a:solidFill>
              </a:rPr>
              <a:t>H</a:t>
            </a:r>
          </a:p>
        </p:txBody>
      </p:sp>
      <p:sp>
        <p:nvSpPr>
          <p:cNvPr id="172" name="TextBox 171"/>
          <p:cNvSpPr txBox="1"/>
          <p:nvPr/>
        </p:nvSpPr>
        <p:spPr>
          <a:xfrm>
            <a:off x="4080847" y="2590801"/>
            <a:ext cx="335112" cy="461665"/>
          </a:xfrm>
          <a:prstGeom prst="rect">
            <a:avLst/>
          </a:prstGeom>
          <a:noFill/>
        </p:spPr>
        <p:txBody>
          <a:bodyPr wrap="square" rtlCol="0">
            <a:spAutoFit/>
          </a:bodyPr>
          <a:lstStyle/>
          <a:p>
            <a:r>
              <a:rPr lang="en-US" sz="2400" dirty="0">
                <a:solidFill>
                  <a:srgbClr val="0070C0"/>
                </a:solidFill>
              </a:rPr>
              <a:t>J</a:t>
            </a:r>
          </a:p>
        </p:txBody>
      </p:sp>
      <p:sp>
        <p:nvSpPr>
          <p:cNvPr id="173" name="TextBox 172"/>
          <p:cNvSpPr txBox="1"/>
          <p:nvPr/>
        </p:nvSpPr>
        <p:spPr>
          <a:xfrm>
            <a:off x="2804244" y="1534984"/>
            <a:ext cx="335112" cy="461665"/>
          </a:xfrm>
          <a:prstGeom prst="rect">
            <a:avLst/>
          </a:prstGeom>
          <a:noFill/>
        </p:spPr>
        <p:txBody>
          <a:bodyPr wrap="square" rtlCol="0">
            <a:spAutoFit/>
          </a:bodyPr>
          <a:lstStyle/>
          <a:p>
            <a:r>
              <a:rPr lang="en-US" sz="2400" dirty="0">
                <a:solidFill>
                  <a:srgbClr val="0070C0"/>
                </a:solidFill>
              </a:rPr>
              <a:t>K</a:t>
            </a:r>
          </a:p>
        </p:txBody>
      </p:sp>
      <p:sp>
        <p:nvSpPr>
          <p:cNvPr id="174" name="TextBox 173"/>
          <p:cNvSpPr txBox="1"/>
          <p:nvPr/>
        </p:nvSpPr>
        <p:spPr>
          <a:xfrm>
            <a:off x="6736283" y="3129958"/>
            <a:ext cx="335112" cy="461665"/>
          </a:xfrm>
          <a:prstGeom prst="rect">
            <a:avLst/>
          </a:prstGeom>
          <a:noFill/>
        </p:spPr>
        <p:txBody>
          <a:bodyPr wrap="square" rtlCol="0">
            <a:spAutoFit/>
          </a:bodyPr>
          <a:lstStyle/>
          <a:p>
            <a:r>
              <a:rPr lang="en-US" sz="2400" dirty="0">
                <a:solidFill>
                  <a:srgbClr val="0070C0"/>
                </a:solidFill>
              </a:rPr>
              <a:t>L</a:t>
            </a:r>
          </a:p>
        </p:txBody>
      </p:sp>
      <p:sp>
        <p:nvSpPr>
          <p:cNvPr id="175" name="TextBox 174"/>
          <p:cNvSpPr txBox="1"/>
          <p:nvPr/>
        </p:nvSpPr>
        <p:spPr>
          <a:xfrm>
            <a:off x="5837088" y="2017068"/>
            <a:ext cx="335112" cy="461665"/>
          </a:xfrm>
          <a:prstGeom prst="rect">
            <a:avLst/>
          </a:prstGeom>
          <a:noFill/>
        </p:spPr>
        <p:txBody>
          <a:bodyPr wrap="square" rtlCol="0">
            <a:spAutoFit/>
          </a:bodyPr>
          <a:lstStyle/>
          <a:p>
            <a:r>
              <a:rPr lang="en-US" sz="2400" dirty="0">
                <a:solidFill>
                  <a:srgbClr val="0070C0"/>
                </a:solidFill>
              </a:rPr>
              <a:t>M</a:t>
            </a:r>
          </a:p>
        </p:txBody>
      </p:sp>
      <p:sp>
        <p:nvSpPr>
          <p:cNvPr id="177" name="TextBox 176"/>
          <p:cNvSpPr txBox="1"/>
          <p:nvPr/>
        </p:nvSpPr>
        <p:spPr>
          <a:xfrm>
            <a:off x="4770288" y="3348336"/>
            <a:ext cx="335112" cy="461665"/>
          </a:xfrm>
          <a:prstGeom prst="rect">
            <a:avLst/>
          </a:prstGeom>
          <a:noFill/>
        </p:spPr>
        <p:txBody>
          <a:bodyPr wrap="square" rtlCol="0">
            <a:spAutoFit/>
          </a:bodyPr>
          <a:lstStyle/>
          <a:p>
            <a:r>
              <a:rPr lang="en-US" sz="2400" dirty="0">
                <a:solidFill>
                  <a:srgbClr val="0070C0"/>
                </a:solidFill>
              </a:rPr>
              <a:t>N</a:t>
            </a:r>
          </a:p>
        </p:txBody>
      </p:sp>
      <p:sp>
        <p:nvSpPr>
          <p:cNvPr id="176" name="TextBox 175"/>
          <p:cNvSpPr txBox="1"/>
          <p:nvPr/>
        </p:nvSpPr>
        <p:spPr>
          <a:xfrm>
            <a:off x="316228" y="2297669"/>
            <a:ext cx="1664973" cy="461665"/>
          </a:xfrm>
          <a:prstGeom prst="rect">
            <a:avLst/>
          </a:prstGeom>
          <a:noFill/>
        </p:spPr>
        <p:txBody>
          <a:bodyPr wrap="square" rtlCol="0">
            <a:spAutoFit/>
          </a:bodyPr>
          <a:lstStyle/>
          <a:p>
            <a:r>
              <a:rPr lang="en-US" sz="2400" dirty="0">
                <a:solidFill>
                  <a:srgbClr val="00B0F0"/>
                </a:solidFill>
              </a:rPr>
              <a:t>respected</a:t>
            </a:r>
          </a:p>
        </p:txBody>
      </p:sp>
      <p:sp>
        <p:nvSpPr>
          <p:cNvPr id="179" name="TextBox 178"/>
          <p:cNvSpPr txBox="1"/>
          <p:nvPr/>
        </p:nvSpPr>
        <p:spPr>
          <a:xfrm>
            <a:off x="1905000" y="304801"/>
            <a:ext cx="381000" cy="461665"/>
          </a:xfrm>
          <a:prstGeom prst="rect">
            <a:avLst/>
          </a:prstGeom>
          <a:noFill/>
        </p:spPr>
        <p:txBody>
          <a:bodyPr wrap="square" rtlCol="0">
            <a:spAutoFit/>
          </a:bodyPr>
          <a:lstStyle/>
          <a:p>
            <a:r>
              <a:rPr lang="en-US" sz="2400" dirty="0"/>
              <a:t>5</a:t>
            </a:r>
          </a:p>
        </p:txBody>
      </p:sp>
      <p:sp>
        <p:nvSpPr>
          <p:cNvPr id="180" name="TextBox 179"/>
          <p:cNvSpPr txBox="1"/>
          <p:nvPr/>
        </p:nvSpPr>
        <p:spPr>
          <a:xfrm>
            <a:off x="1905000" y="729956"/>
            <a:ext cx="381000" cy="461665"/>
          </a:xfrm>
          <a:prstGeom prst="rect">
            <a:avLst/>
          </a:prstGeom>
          <a:noFill/>
        </p:spPr>
        <p:txBody>
          <a:bodyPr wrap="square" rtlCol="0">
            <a:spAutoFit/>
          </a:bodyPr>
          <a:lstStyle/>
          <a:p>
            <a:r>
              <a:rPr lang="en-US" sz="2400" dirty="0"/>
              <a:t>4</a:t>
            </a:r>
          </a:p>
        </p:txBody>
      </p:sp>
      <p:sp>
        <p:nvSpPr>
          <p:cNvPr id="181" name="TextBox 180"/>
          <p:cNvSpPr txBox="1"/>
          <p:nvPr/>
        </p:nvSpPr>
        <p:spPr>
          <a:xfrm>
            <a:off x="1905000" y="1219201"/>
            <a:ext cx="381000" cy="461665"/>
          </a:xfrm>
          <a:prstGeom prst="rect">
            <a:avLst/>
          </a:prstGeom>
          <a:noFill/>
        </p:spPr>
        <p:txBody>
          <a:bodyPr wrap="square" rtlCol="0">
            <a:spAutoFit/>
          </a:bodyPr>
          <a:lstStyle/>
          <a:p>
            <a:r>
              <a:rPr lang="en-US" sz="2400" dirty="0"/>
              <a:t>3</a:t>
            </a:r>
          </a:p>
        </p:txBody>
      </p:sp>
      <p:sp>
        <p:nvSpPr>
          <p:cNvPr id="182" name="TextBox 181"/>
          <p:cNvSpPr txBox="1"/>
          <p:nvPr/>
        </p:nvSpPr>
        <p:spPr>
          <a:xfrm>
            <a:off x="1905000" y="1676401"/>
            <a:ext cx="381000" cy="461665"/>
          </a:xfrm>
          <a:prstGeom prst="rect">
            <a:avLst/>
          </a:prstGeom>
          <a:noFill/>
        </p:spPr>
        <p:txBody>
          <a:bodyPr wrap="square" rtlCol="0">
            <a:spAutoFit/>
          </a:bodyPr>
          <a:lstStyle/>
          <a:p>
            <a:r>
              <a:rPr lang="en-US" sz="2400" dirty="0"/>
              <a:t>2</a:t>
            </a:r>
          </a:p>
        </p:txBody>
      </p:sp>
      <p:sp>
        <p:nvSpPr>
          <p:cNvPr id="183" name="TextBox 182"/>
          <p:cNvSpPr txBox="1"/>
          <p:nvPr/>
        </p:nvSpPr>
        <p:spPr>
          <a:xfrm>
            <a:off x="1905000" y="2133601"/>
            <a:ext cx="381000" cy="461665"/>
          </a:xfrm>
          <a:prstGeom prst="rect">
            <a:avLst/>
          </a:prstGeom>
          <a:noFill/>
        </p:spPr>
        <p:txBody>
          <a:bodyPr wrap="square" rtlCol="0">
            <a:spAutoFit/>
          </a:bodyPr>
          <a:lstStyle/>
          <a:p>
            <a:r>
              <a:rPr lang="en-US" sz="2400" dirty="0"/>
              <a:t>1</a:t>
            </a:r>
          </a:p>
        </p:txBody>
      </p:sp>
      <p:sp>
        <p:nvSpPr>
          <p:cNvPr id="184" name="TextBox 183"/>
          <p:cNvSpPr txBox="1"/>
          <p:nvPr/>
        </p:nvSpPr>
        <p:spPr>
          <a:xfrm>
            <a:off x="1905000" y="2590801"/>
            <a:ext cx="381000" cy="461665"/>
          </a:xfrm>
          <a:prstGeom prst="rect">
            <a:avLst/>
          </a:prstGeom>
          <a:noFill/>
        </p:spPr>
        <p:txBody>
          <a:bodyPr wrap="square" rtlCol="0">
            <a:spAutoFit/>
          </a:bodyPr>
          <a:lstStyle/>
          <a:p>
            <a:r>
              <a:rPr lang="en-US" sz="2400" dirty="0"/>
              <a:t>0</a:t>
            </a:r>
          </a:p>
        </p:txBody>
      </p:sp>
      <p:sp>
        <p:nvSpPr>
          <p:cNvPr id="185" name="TextBox 184"/>
          <p:cNvSpPr txBox="1"/>
          <p:nvPr/>
        </p:nvSpPr>
        <p:spPr>
          <a:xfrm>
            <a:off x="1792335" y="3124201"/>
            <a:ext cx="493665" cy="461665"/>
          </a:xfrm>
          <a:prstGeom prst="rect">
            <a:avLst/>
          </a:prstGeom>
          <a:noFill/>
        </p:spPr>
        <p:txBody>
          <a:bodyPr wrap="square" rtlCol="0">
            <a:spAutoFit/>
          </a:bodyPr>
          <a:lstStyle/>
          <a:p>
            <a:r>
              <a:rPr lang="en-US" sz="2400" dirty="0"/>
              <a:t>-1</a:t>
            </a:r>
          </a:p>
        </p:txBody>
      </p:sp>
      <p:sp>
        <p:nvSpPr>
          <p:cNvPr id="186" name="TextBox 185"/>
          <p:cNvSpPr txBox="1"/>
          <p:nvPr/>
        </p:nvSpPr>
        <p:spPr>
          <a:xfrm>
            <a:off x="1809410" y="3581401"/>
            <a:ext cx="476590" cy="461665"/>
          </a:xfrm>
          <a:prstGeom prst="rect">
            <a:avLst/>
          </a:prstGeom>
          <a:noFill/>
        </p:spPr>
        <p:txBody>
          <a:bodyPr wrap="square" rtlCol="0">
            <a:spAutoFit/>
          </a:bodyPr>
          <a:lstStyle/>
          <a:p>
            <a:r>
              <a:rPr lang="en-US" sz="2400" dirty="0"/>
              <a:t>-2</a:t>
            </a:r>
          </a:p>
        </p:txBody>
      </p:sp>
      <p:sp>
        <p:nvSpPr>
          <p:cNvPr id="187" name="TextBox 186"/>
          <p:cNvSpPr txBox="1"/>
          <p:nvPr/>
        </p:nvSpPr>
        <p:spPr>
          <a:xfrm>
            <a:off x="1792334" y="4038601"/>
            <a:ext cx="493666" cy="461665"/>
          </a:xfrm>
          <a:prstGeom prst="rect">
            <a:avLst/>
          </a:prstGeom>
          <a:noFill/>
        </p:spPr>
        <p:txBody>
          <a:bodyPr wrap="square" rtlCol="0">
            <a:spAutoFit/>
          </a:bodyPr>
          <a:lstStyle/>
          <a:p>
            <a:r>
              <a:rPr lang="en-US" sz="2400" dirty="0"/>
              <a:t>-3</a:t>
            </a:r>
          </a:p>
        </p:txBody>
      </p:sp>
      <p:sp>
        <p:nvSpPr>
          <p:cNvPr id="188" name="TextBox 187"/>
          <p:cNvSpPr txBox="1"/>
          <p:nvPr/>
        </p:nvSpPr>
        <p:spPr>
          <a:xfrm>
            <a:off x="1792468" y="4522062"/>
            <a:ext cx="569732" cy="461665"/>
          </a:xfrm>
          <a:prstGeom prst="rect">
            <a:avLst/>
          </a:prstGeom>
          <a:noFill/>
        </p:spPr>
        <p:txBody>
          <a:bodyPr wrap="square" rtlCol="0">
            <a:spAutoFit/>
          </a:bodyPr>
          <a:lstStyle/>
          <a:p>
            <a:r>
              <a:rPr lang="en-US" sz="2400" dirty="0"/>
              <a:t>-4</a:t>
            </a:r>
          </a:p>
        </p:txBody>
      </p:sp>
      <p:sp>
        <p:nvSpPr>
          <p:cNvPr id="189" name="TextBox 188"/>
          <p:cNvSpPr txBox="1"/>
          <p:nvPr/>
        </p:nvSpPr>
        <p:spPr>
          <a:xfrm>
            <a:off x="1792468" y="5029201"/>
            <a:ext cx="569732" cy="461665"/>
          </a:xfrm>
          <a:prstGeom prst="rect">
            <a:avLst/>
          </a:prstGeom>
          <a:noFill/>
        </p:spPr>
        <p:txBody>
          <a:bodyPr wrap="square" rtlCol="0">
            <a:spAutoFit/>
          </a:bodyPr>
          <a:lstStyle/>
          <a:p>
            <a:r>
              <a:rPr lang="en-US" sz="2400" dirty="0"/>
              <a:t>-5</a:t>
            </a:r>
          </a:p>
        </p:txBody>
      </p:sp>
      <p:sp>
        <p:nvSpPr>
          <p:cNvPr id="190" name="TextBox 189"/>
          <p:cNvSpPr txBox="1"/>
          <p:nvPr/>
        </p:nvSpPr>
        <p:spPr>
          <a:xfrm>
            <a:off x="224716" y="6015048"/>
            <a:ext cx="4473558" cy="5915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sz="3375" b="1" dirty="0">
                <a:solidFill>
                  <a:srgbClr val="FF0000"/>
                </a:solidFill>
              </a:rPr>
              <a:t>“p</a:t>
            </a:r>
            <a:r>
              <a:rPr lang="en-US" sz="3375" b="1" dirty="0">
                <a:solidFill>
                  <a:srgbClr val="FF0000"/>
                </a:solidFill>
                <a:sym typeface="Helvetica Neue"/>
              </a:rPr>
              <a:t>laying” culture</a:t>
            </a:r>
          </a:p>
        </p:txBody>
      </p:sp>
      <p:sp>
        <p:nvSpPr>
          <p:cNvPr id="191" name="TextBox 190"/>
          <p:cNvSpPr txBox="1"/>
          <p:nvPr/>
        </p:nvSpPr>
        <p:spPr>
          <a:xfrm>
            <a:off x="4495801" y="5911335"/>
            <a:ext cx="2667000" cy="461665"/>
          </a:xfrm>
          <a:prstGeom prst="rect">
            <a:avLst/>
          </a:prstGeom>
          <a:noFill/>
        </p:spPr>
        <p:txBody>
          <a:bodyPr wrap="square" rtlCol="0">
            <a:spAutoFit/>
          </a:bodyPr>
          <a:lstStyle/>
          <a:p>
            <a:r>
              <a:rPr lang="en-US" sz="2400" dirty="0">
                <a:solidFill>
                  <a:srgbClr val="00B0F0"/>
                </a:solidFill>
              </a:rPr>
              <a:t>influencer</a:t>
            </a:r>
          </a:p>
        </p:txBody>
      </p:sp>
    </p:spTree>
    <p:extLst>
      <p:ext uri="{BB962C8B-B14F-4D97-AF65-F5344CB8AC3E}">
        <p14:creationId xmlns:p14="http://schemas.microsoft.com/office/powerpoint/2010/main" val="152048682"/>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2397307" y="192960"/>
          <a:ext cx="6553200" cy="5234240"/>
        </p:xfrm>
        <a:graphic>
          <a:graphicData uri="http://schemas.openxmlformats.org/drawingml/2006/table">
            <a:tbl>
              <a:tblPr firstRow="1" bandRow="1">
                <a:tableStyleId>{9D7B26C5-4107-4FEC-AEDC-1716B250A1EF}</a:tableStyleId>
              </a:tblPr>
              <a:tblGrid>
                <a:gridCol w="655320">
                  <a:extLst>
                    <a:ext uri="{9D8B030D-6E8A-4147-A177-3AD203B41FA5}">
                      <a16:colId xmlns:a16="http://schemas.microsoft.com/office/drawing/2014/main" val="20000"/>
                    </a:ext>
                  </a:extLst>
                </a:gridCol>
                <a:gridCol w="655320">
                  <a:extLst>
                    <a:ext uri="{9D8B030D-6E8A-4147-A177-3AD203B41FA5}">
                      <a16:colId xmlns:a16="http://schemas.microsoft.com/office/drawing/2014/main" val="20001"/>
                    </a:ext>
                  </a:extLst>
                </a:gridCol>
                <a:gridCol w="655320">
                  <a:extLst>
                    <a:ext uri="{9D8B030D-6E8A-4147-A177-3AD203B41FA5}">
                      <a16:colId xmlns:a16="http://schemas.microsoft.com/office/drawing/2014/main" val="20002"/>
                    </a:ext>
                  </a:extLst>
                </a:gridCol>
                <a:gridCol w="655320">
                  <a:extLst>
                    <a:ext uri="{9D8B030D-6E8A-4147-A177-3AD203B41FA5}">
                      <a16:colId xmlns:a16="http://schemas.microsoft.com/office/drawing/2014/main" val="20003"/>
                    </a:ext>
                  </a:extLst>
                </a:gridCol>
                <a:gridCol w="655320">
                  <a:extLst>
                    <a:ext uri="{9D8B030D-6E8A-4147-A177-3AD203B41FA5}">
                      <a16:colId xmlns:a16="http://schemas.microsoft.com/office/drawing/2014/main" val="20004"/>
                    </a:ext>
                  </a:extLst>
                </a:gridCol>
                <a:gridCol w="655320">
                  <a:extLst>
                    <a:ext uri="{9D8B030D-6E8A-4147-A177-3AD203B41FA5}">
                      <a16:colId xmlns:a16="http://schemas.microsoft.com/office/drawing/2014/main" val="20005"/>
                    </a:ext>
                  </a:extLst>
                </a:gridCol>
                <a:gridCol w="655320">
                  <a:extLst>
                    <a:ext uri="{9D8B030D-6E8A-4147-A177-3AD203B41FA5}">
                      <a16:colId xmlns:a16="http://schemas.microsoft.com/office/drawing/2014/main" val="20006"/>
                    </a:ext>
                  </a:extLst>
                </a:gridCol>
                <a:gridCol w="655320">
                  <a:extLst>
                    <a:ext uri="{9D8B030D-6E8A-4147-A177-3AD203B41FA5}">
                      <a16:colId xmlns:a16="http://schemas.microsoft.com/office/drawing/2014/main" val="20007"/>
                    </a:ext>
                  </a:extLst>
                </a:gridCol>
                <a:gridCol w="655320">
                  <a:extLst>
                    <a:ext uri="{9D8B030D-6E8A-4147-A177-3AD203B41FA5}">
                      <a16:colId xmlns:a16="http://schemas.microsoft.com/office/drawing/2014/main" val="20008"/>
                    </a:ext>
                  </a:extLst>
                </a:gridCol>
                <a:gridCol w="655320">
                  <a:extLst>
                    <a:ext uri="{9D8B030D-6E8A-4147-A177-3AD203B41FA5}">
                      <a16:colId xmlns:a16="http://schemas.microsoft.com/office/drawing/2014/main" val="20009"/>
                    </a:ext>
                  </a:extLst>
                </a:gridCol>
              </a:tblGrid>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1"/>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2"/>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3"/>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4"/>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5"/>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6"/>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7"/>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8"/>
                  </a:ext>
                </a:extLst>
              </a:tr>
              <a:tr h="475840">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9"/>
                  </a:ext>
                </a:extLst>
              </a:tr>
              <a:tr h="475840">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tc>
                  <a:txBody>
                    <a:bodyPr/>
                    <a:lstStyle/>
                    <a:p>
                      <a:endParaRPr lang="en-US" sz="16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10"/>
                  </a:ext>
                </a:extLst>
              </a:tr>
            </a:tbl>
          </a:graphicData>
        </a:graphic>
      </p:graphicFrame>
      <p:cxnSp>
        <p:nvCxnSpPr>
          <p:cNvPr id="3" name="Straight Connector 2"/>
          <p:cNvCxnSpPr>
            <a:endCxn id="115" idx="5"/>
          </p:cNvCxnSpPr>
          <p:nvPr/>
        </p:nvCxnSpPr>
        <p:spPr>
          <a:xfrm flipH="1" flipV="1">
            <a:off x="5888559" y="2345461"/>
            <a:ext cx="134473" cy="4232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Box 3"/>
          <p:cNvSpPr txBox="1"/>
          <p:nvPr/>
        </p:nvSpPr>
        <p:spPr>
          <a:xfrm>
            <a:off x="1905000" y="304801"/>
            <a:ext cx="381000" cy="461665"/>
          </a:xfrm>
          <a:prstGeom prst="rect">
            <a:avLst/>
          </a:prstGeom>
          <a:noFill/>
        </p:spPr>
        <p:txBody>
          <a:bodyPr wrap="square" rtlCol="0">
            <a:spAutoFit/>
          </a:bodyPr>
          <a:lstStyle/>
          <a:p>
            <a:r>
              <a:rPr lang="en-US" sz="2400" dirty="0"/>
              <a:t>5</a:t>
            </a:r>
          </a:p>
        </p:txBody>
      </p:sp>
      <p:sp>
        <p:nvSpPr>
          <p:cNvPr id="5" name="TextBox 4"/>
          <p:cNvSpPr txBox="1"/>
          <p:nvPr/>
        </p:nvSpPr>
        <p:spPr>
          <a:xfrm>
            <a:off x="1905000" y="729956"/>
            <a:ext cx="381000" cy="461665"/>
          </a:xfrm>
          <a:prstGeom prst="rect">
            <a:avLst/>
          </a:prstGeom>
          <a:noFill/>
        </p:spPr>
        <p:txBody>
          <a:bodyPr wrap="square" rtlCol="0">
            <a:spAutoFit/>
          </a:bodyPr>
          <a:lstStyle/>
          <a:p>
            <a:r>
              <a:rPr lang="en-US" sz="2400" dirty="0"/>
              <a:t>4</a:t>
            </a:r>
          </a:p>
        </p:txBody>
      </p:sp>
      <p:sp>
        <p:nvSpPr>
          <p:cNvPr id="6" name="TextBox 5"/>
          <p:cNvSpPr txBox="1"/>
          <p:nvPr/>
        </p:nvSpPr>
        <p:spPr>
          <a:xfrm>
            <a:off x="1905000" y="1219201"/>
            <a:ext cx="381000" cy="461665"/>
          </a:xfrm>
          <a:prstGeom prst="rect">
            <a:avLst/>
          </a:prstGeom>
          <a:noFill/>
        </p:spPr>
        <p:txBody>
          <a:bodyPr wrap="square" rtlCol="0">
            <a:spAutoFit/>
          </a:bodyPr>
          <a:lstStyle/>
          <a:p>
            <a:r>
              <a:rPr lang="en-US" sz="2400" dirty="0"/>
              <a:t>3</a:t>
            </a:r>
          </a:p>
        </p:txBody>
      </p:sp>
      <p:sp>
        <p:nvSpPr>
          <p:cNvPr id="7" name="TextBox 6"/>
          <p:cNvSpPr txBox="1"/>
          <p:nvPr/>
        </p:nvSpPr>
        <p:spPr>
          <a:xfrm>
            <a:off x="1905000" y="1676401"/>
            <a:ext cx="381000" cy="461665"/>
          </a:xfrm>
          <a:prstGeom prst="rect">
            <a:avLst/>
          </a:prstGeom>
          <a:noFill/>
        </p:spPr>
        <p:txBody>
          <a:bodyPr wrap="square" rtlCol="0">
            <a:spAutoFit/>
          </a:bodyPr>
          <a:lstStyle/>
          <a:p>
            <a:r>
              <a:rPr lang="en-US" sz="2400" dirty="0"/>
              <a:t>2</a:t>
            </a:r>
          </a:p>
        </p:txBody>
      </p:sp>
      <p:sp>
        <p:nvSpPr>
          <p:cNvPr id="8" name="TextBox 7"/>
          <p:cNvSpPr txBox="1"/>
          <p:nvPr/>
        </p:nvSpPr>
        <p:spPr>
          <a:xfrm>
            <a:off x="1905000" y="2133601"/>
            <a:ext cx="381000" cy="461665"/>
          </a:xfrm>
          <a:prstGeom prst="rect">
            <a:avLst/>
          </a:prstGeom>
          <a:noFill/>
        </p:spPr>
        <p:txBody>
          <a:bodyPr wrap="square" rtlCol="0">
            <a:spAutoFit/>
          </a:bodyPr>
          <a:lstStyle/>
          <a:p>
            <a:r>
              <a:rPr lang="en-US" sz="2400" dirty="0"/>
              <a:t>1</a:t>
            </a:r>
          </a:p>
        </p:txBody>
      </p:sp>
      <p:sp>
        <p:nvSpPr>
          <p:cNvPr id="9" name="TextBox 8"/>
          <p:cNvSpPr txBox="1"/>
          <p:nvPr/>
        </p:nvSpPr>
        <p:spPr>
          <a:xfrm>
            <a:off x="1905000" y="2590801"/>
            <a:ext cx="381000" cy="461665"/>
          </a:xfrm>
          <a:prstGeom prst="rect">
            <a:avLst/>
          </a:prstGeom>
          <a:noFill/>
        </p:spPr>
        <p:txBody>
          <a:bodyPr wrap="square" rtlCol="0">
            <a:spAutoFit/>
          </a:bodyPr>
          <a:lstStyle/>
          <a:p>
            <a:r>
              <a:rPr lang="en-US" sz="2400" dirty="0"/>
              <a:t>0</a:t>
            </a:r>
          </a:p>
        </p:txBody>
      </p:sp>
      <p:sp>
        <p:nvSpPr>
          <p:cNvPr id="10" name="TextBox 9"/>
          <p:cNvSpPr txBox="1"/>
          <p:nvPr/>
        </p:nvSpPr>
        <p:spPr>
          <a:xfrm>
            <a:off x="1792335" y="3124201"/>
            <a:ext cx="493665" cy="461665"/>
          </a:xfrm>
          <a:prstGeom prst="rect">
            <a:avLst/>
          </a:prstGeom>
          <a:noFill/>
        </p:spPr>
        <p:txBody>
          <a:bodyPr wrap="square" rtlCol="0">
            <a:spAutoFit/>
          </a:bodyPr>
          <a:lstStyle/>
          <a:p>
            <a:r>
              <a:rPr lang="en-US" sz="2400" dirty="0"/>
              <a:t>-1</a:t>
            </a:r>
          </a:p>
        </p:txBody>
      </p:sp>
      <p:sp>
        <p:nvSpPr>
          <p:cNvPr id="11" name="TextBox 10"/>
          <p:cNvSpPr txBox="1"/>
          <p:nvPr/>
        </p:nvSpPr>
        <p:spPr>
          <a:xfrm>
            <a:off x="1809410" y="3581401"/>
            <a:ext cx="476590" cy="461665"/>
          </a:xfrm>
          <a:prstGeom prst="rect">
            <a:avLst/>
          </a:prstGeom>
          <a:noFill/>
        </p:spPr>
        <p:txBody>
          <a:bodyPr wrap="square" rtlCol="0">
            <a:spAutoFit/>
          </a:bodyPr>
          <a:lstStyle/>
          <a:p>
            <a:r>
              <a:rPr lang="en-US" sz="2400" dirty="0"/>
              <a:t>-2</a:t>
            </a:r>
          </a:p>
        </p:txBody>
      </p:sp>
      <p:sp>
        <p:nvSpPr>
          <p:cNvPr id="12" name="TextBox 11"/>
          <p:cNvSpPr txBox="1"/>
          <p:nvPr/>
        </p:nvSpPr>
        <p:spPr>
          <a:xfrm>
            <a:off x="1792334" y="4038601"/>
            <a:ext cx="493666" cy="461665"/>
          </a:xfrm>
          <a:prstGeom prst="rect">
            <a:avLst/>
          </a:prstGeom>
          <a:noFill/>
        </p:spPr>
        <p:txBody>
          <a:bodyPr wrap="square" rtlCol="0">
            <a:spAutoFit/>
          </a:bodyPr>
          <a:lstStyle/>
          <a:p>
            <a:r>
              <a:rPr lang="en-US" sz="2400" dirty="0"/>
              <a:t>-3</a:t>
            </a:r>
          </a:p>
        </p:txBody>
      </p:sp>
      <p:sp>
        <p:nvSpPr>
          <p:cNvPr id="13" name="TextBox 12"/>
          <p:cNvSpPr txBox="1"/>
          <p:nvPr/>
        </p:nvSpPr>
        <p:spPr>
          <a:xfrm>
            <a:off x="1792468" y="4522062"/>
            <a:ext cx="569732" cy="461665"/>
          </a:xfrm>
          <a:prstGeom prst="rect">
            <a:avLst/>
          </a:prstGeom>
          <a:noFill/>
        </p:spPr>
        <p:txBody>
          <a:bodyPr wrap="square" rtlCol="0">
            <a:spAutoFit/>
          </a:bodyPr>
          <a:lstStyle/>
          <a:p>
            <a:r>
              <a:rPr lang="en-US" sz="2400" dirty="0"/>
              <a:t>-4</a:t>
            </a:r>
          </a:p>
        </p:txBody>
      </p:sp>
      <p:sp>
        <p:nvSpPr>
          <p:cNvPr id="14" name="TextBox 13"/>
          <p:cNvSpPr txBox="1"/>
          <p:nvPr/>
        </p:nvSpPr>
        <p:spPr>
          <a:xfrm>
            <a:off x="2514600" y="5410201"/>
            <a:ext cx="381000" cy="461665"/>
          </a:xfrm>
          <a:prstGeom prst="rect">
            <a:avLst/>
          </a:prstGeom>
          <a:noFill/>
        </p:spPr>
        <p:txBody>
          <a:bodyPr wrap="square" rtlCol="0">
            <a:spAutoFit/>
          </a:bodyPr>
          <a:lstStyle/>
          <a:p>
            <a:r>
              <a:rPr lang="en-US" sz="2400" dirty="0"/>
              <a:t>1</a:t>
            </a:r>
          </a:p>
        </p:txBody>
      </p:sp>
      <p:sp>
        <p:nvSpPr>
          <p:cNvPr id="15" name="TextBox 14"/>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16" name="TextBox 15"/>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17" name="TextBox 16"/>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18" name="TextBox 17"/>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19" name="TextBox 18"/>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20" name="TextBox 19"/>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21" name="TextBox 20"/>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22" name="TextBox 21"/>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23" name="TextBox 22"/>
          <p:cNvSpPr txBox="1"/>
          <p:nvPr/>
        </p:nvSpPr>
        <p:spPr>
          <a:xfrm>
            <a:off x="8382000" y="5410201"/>
            <a:ext cx="533400" cy="461665"/>
          </a:xfrm>
          <a:prstGeom prst="rect">
            <a:avLst/>
          </a:prstGeom>
          <a:noFill/>
        </p:spPr>
        <p:txBody>
          <a:bodyPr wrap="square" rtlCol="0">
            <a:spAutoFit/>
          </a:bodyPr>
          <a:lstStyle/>
          <a:p>
            <a:r>
              <a:rPr lang="en-US" sz="2400" dirty="0"/>
              <a:t>10</a:t>
            </a:r>
          </a:p>
        </p:txBody>
      </p:sp>
      <p:sp>
        <p:nvSpPr>
          <p:cNvPr id="25" name="TextBox 24"/>
          <p:cNvSpPr txBox="1"/>
          <p:nvPr/>
        </p:nvSpPr>
        <p:spPr>
          <a:xfrm>
            <a:off x="1792468" y="5029201"/>
            <a:ext cx="569732" cy="461665"/>
          </a:xfrm>
          <a:prstGeom prst="rect">
            <a:avLst/>
          </a:prstGeom>
          <a:noFill/>
        </p:spPr>
        <p:txBody>
          <a:bodyPr wrap="square" rtlCol="0">
            <a:spAutoFit/>
          </a:bodyPr>
          <a:lstStyle/>
          <a:p>
            <a:r>
              <a:rPr lang="en-US" sz="2400" dirty="0"/>
              <a:t>-5</a:t>
            </a:r>
          </a:p>
        </p:txBody>
      </p:sp>
      <p:sp>
        <p:nvSpPr>
          <p:cNvPr id="27" name="TextBox 26"/>
          <p:cNvSpPr txBox="1"/>
          <p:nvPr/>
        </p:nvSpPr>
        <p:spPr>
          <a:xfrm>
            <a:off x="3200400" y="5410201"/>
            <a:ext cx="381000" cy="461665"/>
          </a:xfrm>
          <a:prstGeom prst="rect">
            <a:avLst/>
          </a:prstGeom>
          <a:noFill/>
        </p:spPr>
        <p:txBody>
          <a:bodyPr wrap="square" rtlCol="0">
            <a:spAutoFit/>
          </a:bodyPr>
          <a:lstStyle/>
          <a:p>
            <a:r>
              <a:rPr lang="en-US" sz="2400" dirty="0"/>
              <a:t>2</a:t>
            </a:r>
          </a:p>
        </p:txBody>
      </p:sp>
      <p:sp>
        <p:nvSpPr>
          <p:cNvPr id="28" name="TextBox 27"/>
          <p:cNvSpPr txBox="1"/>
          <p:nvPr/>
        </p:nvSpPr>
        <p:spPr>
          <a:xfrm>
            <a:off x="3886200" y="5410201"/>
            <a:ext cx="381000" cy="461665"/>
          </a:xfrm>
          <a:prstGeom prst="rect">
            <a:avLst/>
          </a:prstGeom>
          <a:noFill/>
        </p:spPr>
        <p:txBody>
          <a:bodyPr wrap="square" rtlCol="0">
            <a:spAutoFit/>
          </a:bodyPr>
          <a:lstStyle/>
          <a:p>
            <a:r>
              <a:rPr lang="en-US" sz="2400" dirty="0"/>
              <a:t>3</a:t>
            </a:r>
          </a:p>
        </p:txBody>
      </p:sp>
      <p:sp>
        <p:nvSpPr>
          <p:cNvPr id="29" name="TextBox 28"/>
          <p:cNvSpPr txBox="1"/>
          <p:nvPr/>
        </p:nvSpPr>
        <p:spPr>
          <a:xfrm>
            <a:off x="4495801" y="5410201"/>
            <a:ext cx="381000" cy="461665"/>
          </a:xfrm>
          <a:prstGeom prst="rect">
            <a:avLst/>
          </a:prstGeom>
          <a:noFill/>
        </p:spPr>
        <p:txBody>
          <a:bodyPr wrap="square" rtlCol="0">
            <a:spAutoFit/>
          </a:bodyPr>
          <a:lstStyle/>
          <a:p>
            <a:r>
              <a:rPr lang="en-US" sz="2400" dirty="0"/>
              <a:t>4</a:t>
            </a:r>
          </a:p>
        </p:txBody>
      </p:sp>
      <p:sp>
        <p:nvSpPr>
          <p:cNvPr id="30" name="TextBox 29"/>
          <p:cNvSpPr txBox="1"/>
          <p:nvPr/>
        </p:nvSpPr>
        <p:spPr>
          <a:xfrm>
            <a:off x="5181601" y="5410201"/>
            <a:ext cx="381000" cy="461665"/>
          </a:xfrm>
          <a:prstGeom prst="rect">
            <a:avLst/>
          </a:prstGeom>
          <a:noFill/>
        </p:spPr>
        <p:txBody>
          <a:bodyPr wrap="square" rtlCol="0">
            <a:spAutoFit/>
          </a:bodyPr>
          <a:lstStyle/>
          <a:p>
            <a:r>
              <a:rPr lang="en-US" sz="2400" dirty="0"/>
              <a:t>5</a:t>
            </a:r>
          </a:p>
        </p:txBody>
      </p:sp>
      <p:sp>
        <p:nvSpPr>
          <p:cNvPr id="31" name="TextBox 30"/>
          <p:cNvSpPr txBox="1"/>
          <p:nvPr/>
        </p:nvSpPr>
        <p:spPr>
          <a:xfrm>
            <a:off x="5867401" y="5410201"/>
            <a:ext cx="381000" cy="461665"/>
          </a:xfrm>
          <a:prstGeom prst="rect">
            <a:avLst/>
          </a:prstGeom>
          <a:noFill/>
        </p:spPr>
        <p:txBody>
          <a:bodyPr wrap="square" rtlCol="0">
            <a:spAutoFit/>
          </a:bodyPr>
          <a:lstStyle/>
          <a:p>
            <a:r>
              <a:rPr lang="en-US" sz="2400" dirty="0"/>
              <a:t>6</a:t>
            </a:r>
          </a:p>
        </p:txBody>
      </p:sp>
      <p:sp>
        <p:nvSpPr>
          <p:cNvPr id="32" name="TextBox 31"/>
          <p:cNvSpPr txBox="1"/>
          <p:nvPr/>
        </p:nvSpPr>
        <p:spPr>
          <a:xfrm>
            <a:off x="6477000" y="5410201"/>
            <a:ext cx="381000" cy="461665"/>
          </a:xfrm>
          <a:prstGeom prst="rect">
            <a:avLst/>
          </a:prstGeom>
          <a:noFill/>
        </p:spPr>
        <p:txBody>
          <a:bodyPr wrap="square" rtlCol="0">
            <a:spAutoFit/>
          </a:bodyPr>
          <a:lstStyle/>
          <a:p>
            <a:r>
              <a:rPr lang="en-US" sz="2400" dirty="0"/>
              <a:t>7</a:t>
            </a:r>
          </a:p>
        </p:txBody>
      </p:sp>
      <p:sp>
        <p:nvSpPr>
          <p:cNvPr id="33" name="TextBox 32"/>
          <p:cNvSpPr txBox="1"/>
          <p:nvPr/>
        </p:nvSpPr>
        <p:spPr>
          <a:xfrm>
            <a:off x="7162800" y="5410201"/>
            <a:ext cx="381000" cy="461665"/>
          </a:xfrm>
          <a:prstGeom prst="rect">
            <a:avLst/>
          </a:prstGeom>
          <a:noFill/>
        </p:spPr>
        <p:txBody>
          <a:bodyPr wrap="square" rtlCol="0">
            <a:spAutoFit/>
          </a:bodyPr>
          <a:lstStyle/>
          <a:p>
            <a:r>
              <a:rPr lang="en-US" sz="2400" dirty="0"/>
              <a:t>8</a:t>
            </a:r>
          </a:p>
        </p:txBody>
      </p:sp>
      <p:sp>
        <p:nvSpPr>
          <p:cNvPr id="34" name="TextBox 33"/>
          <p:cNvSpPr txBox="1"/>
          <p:nvPr/>
        </p:nvSpPr>
        <p:spPr>
          <a:xfrm>
            <a:off x="7772400" y="5410201"/>
            <a:ext cx="381000" cy="461665"/>
          </a:xfrm>
          <a:prstGeom prst="rect">
            <a:avLst/>
          </a:prstGeom>
          <a:noFill/>
        </p:spPr>
        <p:txBody>
          <a:bodyPr wrap="square" rtlCol="0">
            <a:spAutoFit/>
          </a:bodyPr>
          <a:lstStyle/>
          <a:p>
            <a:r>
              <a:rPr lang="en-US" sz="2400" dirty="0"/>
              <a:t>9</a:t>
            </a:r>
          </a:p>
        </p:txBody>
      </p:sp>
      <p:sp>
        <p:nvSpPr>
          <p:cNvPr id="35" name="Oval 34"/>
          <p:cNvSpPr/>
          <p:nvPr/>
        </p:nvSpPr>
        <p:spPr>
          <a:xfrm>
            <a:off x="5292906" y="18550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6" name="Oval 35"/>
          <p:cNvSpPr/>
          <p:nvPr/>
        </p:nvSpPr>
        <p:spPr>
          <a:xfrm>
            <a:off x="7902757" y="228368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7" name="Oval 36"/>
          <p:cNvSpPr/>
          <p:nvPr/>
        </p:nvSpPr>
        <p:spPr>
          <a:xfrm>
            <a:off x="5956391" y="270991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38" name="Straight Connector 37"/>
          <p:cNvCxnSpPr>
            <a:stCxn id="105" idx="4"/>
            <a:endCxn id="111" idx="0"/>
          </p:cNvCxnSpPr>
          <p:nvPr/>
        </p:nvCxnSpPr>
        <p:spPr>
          <a:xfrm flipH="1">
            <a:off x="3528676" y="851416"/>
            <a:ext cx="59257" cy="14193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a:stCxn id="84" idx="5"/>
            <a:endCxn id="106" idx="2"/>
          </p:cNvCxnSpPr>
          <p:nvPr/>
        </p:nvCxnSpPr>
        <p:spPr>
          <a:xfrm>
            <a:off x="3369604" y="1355406"/>
            <a:ext cx="642327" cy="96869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a:stCxn id="104" idx="6"/>
          </p:cNvCxnSpPr>
          <p:nvPr/>
        </p:nvCxnSpPr>
        <p:spPr>
          <a:xfrm flipV="1">
            <a:off x="3239590" y="1422916"/>
            <a:ext cx="735603" cy="3429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a:stCxn id="126" idx="2"/>
            <a:endCxn id="124" idx="2"/>
          </p:cNvCxnSpPr>
          <p:nvPr/>
        </p:nvCxnSpPr>
        <p:spPr>
          <a:xfrm>
            <a:off x="3235508" y="2381251"/>
            <a:ext cx="762475" cy="4429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a:stCxn id="110" idx="5"/>
            <a:endCxn id="124" idx="3"/>
          </p:cNvCxnSpPr>
          <p:nvPr/>
        </p:nvCxnSpPr>
        <p:spPr>
          <a:xfrm flipV="1">
            <a:off x="3369604" y="2864625"/>
            <a:ext cx="642327" cy="163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a:stCxn id="109" idx="6"/>
            <a:endCxn id="108" idx="2"/>
          </p:cNvCxnSpPr>
          <p:nvPr/>
        </p:nvCxnSpPr>
        <p:spPr>
          <a:xfrm flipV="1">
            <a:off x="4245157" y="1365767"/>
            <a:ext cx="270782" cy="381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a:stCxn id="109" idx="4"/>
            <a:endCxn id="112" idx="1"/>
          </p:cNvCxnSpPr>
          <p:nvPr/>
        </p:nvCxnSpPr>
        <p:spPr>
          <a:xfrm>
            <a:off x="4197532" y="1461016"/>
            <a:ext cx="549798" cy="21742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a:stCxn id="109" idx="5"/>
            <a:endCxn id="87" idx="1"/>
          </p:cNvCxnSpPr>
          <p:nvPr/>
        </p:nvCxnSpPr>
        <p:spPr>
          <a:xfrm>
            <a:off x="4231208" y="1444277"/>
            <a:ext cx="960804" cy="3631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a:stCxn id="88" idx="4"/>
            <a:endCxn id="89" idx="7"/>
          </p:cNvCxnSpPr>
          <p:nvPr/>
        </p:nvCxnSpPr>
        <p:spPr>
          <a:xfrm flipH="1">
            <a:off x="5977550" y="1061035"/>
            <a:ext cx="24391" cy="8226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a:stCxn id="88" idx="3"/>
            <a:endCxn id="86" idx="6"/>
          </p:cNvCxnSpPr>
          <p:nvPr/>
        </p:nvCxnSpPr>
        <p:spPr>
          <a:xfrm flipH="1">
            <a:off x="5359583" y="1044296"/>
            <a:ext cx="608682" cy="32854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a:stCxn id="85" idx="5"/>
            <a:endCxn id="36" idx="7"/>
          </p:cNvCxnSpPr>
          <p:nvPr/>
        </p:nvCxnSpPr>
        <p:spPr>
          <a:xfrm>
            <a:off x="7279209" y="988778"/>
            <a:ext cx="704850" cy="13116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a:stCxn id="132" idx="7"/>
            <a:endCxn id="92" idx="6"/>
          </p:cNvCxnSpPr>
          <p:nvPr/>
        </p:nvCxnSpPr>
        <p:spPr>
          <a:xfrm flipH="1">
            <a:off x="7363099" y="1382506"/>
            <a:ext cx="620960" cy="5458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a:stCxn id="88" idx="4"/>
            <a:endCxn id="122" idx="7"/>
          </p:cNvCxnSpPr>
          <p:nvPr/>
        </p:nvCxnSpPr>
        <p:spPr>
          <a:xfrm flipH="1">
            <a:off x="5440883" y="1061035"/>
            <a:ext cx="561057" cy="215664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a:stCxn id="90" idx="7"/>
            <a:endCxn id="97" idx="2"/>
          </p:cNvCxnSpPr>
          <p:nvPr/>
        </p:nvCxnSpPr>
        <p:spPr>
          <a:xfrm flipV="1">
            <a:off x="6373244" y="1448261"/>
            <a:ext cx="860042" cy="909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a:stCxn id="35" idx="3"/>
            <a:endCxn id="117" idx="6"/>
          </p:cNvCxnSpPr>
          <p:nvPr/>
        </p:nvCxnSpPr>
        <p:spPr>
          <a:xfrm flipH="1">
            <a:off x="4895851" y="1952640"/>
            <a:ext cx="411005" cy="84771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35" idx="6"/>
            <a:endCxn id="120" idx="7"/>
          </p:cNvCxnSpPr>
          <p:nvPr/>
        </p:nvCxnSpPr>
        <p:spPr>
          <a:xfrm>
            <a:off x="5388157" y="1912229"/>
            <a:ext cx="19727" cy="34672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a:stCxn id="113" idx="2"/>
            <a:endCxn id="115" idx="3"/>
          </p:cNvCxnSpPr>
          <p:nvPr/>
        </p:nvCxnSpPr>
        <p:spPr>
          <a:xfrm flipV="1">
            <a:off x="3467101" y="2345462"/>
            <a:ext cx="2354105" cy="14587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a:stCxn id="129" idx="2"/>
            <a:endCxn id="95" idx="4"/>
          </p:cNvCxnSpPr>
          <p:nvPr/>
        </p:nvCxnSpPr>
        <p:spPr>
          <a:xfrm flipV="1">
            <a:off x="6686550" y="2870716"/>
            <a:ext cx="615588" cy="44071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a:stCxn id="129" idx="2"/>
            <a:endCxn id="98" idx="5"/>
          </p:cNvCxnSpPr>
          <p:nvPr/>
        </p:nvCxnSpPr>
        <p:spPr>
          <a:xfrm flipH="1" flipV="1">
            <a:off x="6678045" y="2892078"/>
            <a:ext cx="8506" cy="41935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a:stCxn id="129" idx="6"/>
            <a:endCxn id="128" idx="7"/>
          </p:cNvCxnSpPr>
          <p:nvPr/>
        </p:nvCxnSpPr>
        <p:spPr>
          <a:xfrm flipH="1">
            <a:off x="6042046" y="3311434"/>
            <a:ext cx="739754" cy="77632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Straight Connector 57"/>
          <p:cNvCxnSpPr>
            <a:stCxn id="129" idx="4"/>
            <a:endCxn id="127" idx="2"/>
          </p:cNvCxnSpPr>
          <p:nvPr/>
        </p:nvCxnSpPr>
        <p:spPr>
          <a:xfrm>
            <a:off x="6734175" y="3368585"/>
            <a:ext cx="546736" cy="44607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9" name="Straight Connector 58"/>
          <p:cNvCxnSpPr>
            <a:endCxn id="112" idx="4"/>
          </p:cNvCxnSpPr>
          <p:nvPr/>
        </p:nvCxnSpPr>
        <p:spPr>
          <a:xfrm flipH="1">
            <a:off x="4781006" y="3311435"/>
            <a:ext cx="1969226" cy="42143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Straight Connector 59"/>
          <p:cNvCxnSpPr>
            <a:stCxn id="37" idx="5"/>
            <a:endCxn id="91" idx="3"/>
          </p:cNvCxnSpPr>
          <p:nvPr/>
        </p:nvCxnSpPr>
        <p:spPr>
          <a:xfrm flipV="1">
            <a:off x="6037693" y="2358677"/>
            <a:ext cx="612189" cy="44879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a:stCxn id="37" idx="6"/>
            <a:endCxn id="94" idx="3"/>
          </p:cNvCxnSpPr>
          <p:nvPr/>
        </p:nvCxnSpPr>
        <p:spPr>
          <a:xfrm flipV="1">
            <a:off x="6051642" y="2459762"/>
            <a:ext cx="1160215" cy="3073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36" idx="2"/>
            <a:endCxn id="93" idx="5"/>
          </p:cNvCxnSpPr>
          <p:nvPr/>
        </p:nvCxnSpPr>
        <p:spPr>
          <a:xfrm flipH="1" flipV="1">
            <a:off x="6801527" y="1964461"/>
            <a:ext cx="1101230" cy="3763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a:stCxn id="37" idx="5"/>
            <a:endCxn id="98" idx="2"/>
          </p:cNvCxnSpPr>
          <p:nvPr/>
        </p:nvCxnSpPr>
        <p:spPr>
          <a:xfrm>
            <a:off x="6037693" y="2807476"/>
            <a:ext cx="559051" cy="441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a:stCxn id="101" idx="2"/>
            <a:endCxn id="103" idx="2"/>
          </p:cNvCxnSpPr>
          <p:nvPr/>
        </p:nvCxnSpPr>
        <p:spPr>
          <a:xfrm>
            <a:off x="7284176" y="4242470"/>
            <a:ext cx="529862" cy="4423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a:stCxn id="103" idx="3"/>
            <a:endCxn id="118" idx="3"/>
          </p:cNvCxnSpPr>
          <p:nvPr/>
        </p:nvCxnSpPr>
        <p:spPr>
          <a:xfrm flipH="1">
            <a:off x="5369721" y="4725232"/>
            <a:ext cx="2458266" cy="1469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a:stCxn id="128" idx="6"/>
            <a:endCxn id="122" idx="5"/>
          </p:cNvCxnSpPr>
          <p:nvPr/>
        </p:nvCxnSpPr>
        <p:spPr>
          <a:xfrm flipH="1" flipV="1">
            <a:off x="5440883" y="3298505"/>
            <a:ext cx="615112" cy="82966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a:stCxn id="128" idx="6"/>
            <a:endCxn id="112" idx="2"/>
          </p:cNvCxnSpPr>
          <p:nvPr/>
        </p:nvCxnSpPr>
        <p:spPr>
          <a:xfrm flipH="1" flipV="1">
            <a:off x="4733382" y="3675715"/>
            <a:ext cx="1322614" cy="4524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a:stCxn id="94" idx="5"/>
            <a:endCxn id="129" idx="7"/>
          </p:cNvCxnSpPr>
          <p:nvPr/>
        </p:nvCxnSpPr>
        <p:spPr>
          <a:xfrm flipH="1">
            <a:off x="6767852" y="2459762"/>
            <a:ext cx="511357" cy="81126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a:stCxn id="36" idx="5"/>
            <a:endCxn id="100" idx="6"/>
          </p:cNvCxnSpPr>
          <p:nvPr/>
        </p:nvCxnSpPr>
        <p:spPr>
          <a:xfrm>
            <a:off x="7984059" y="2381250"/>
            <a:ext cx="48239" cy="92761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a:stCxn id="96" idx="7"/>
            <a:endCxn id="115" idx="5"/>
          </p:cNvCxnSpPr>
          <p:nvPr/>
        </p:nvCxnSpPr>
        <p:spPr>
          <a:xfrm flipH="1" flipV="1">
            <a:off x="5888558" y="2345461"/>
            <a:ext cx="1695450" cy="3382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a:stCxn id="111" idx="2"/>
            <a:endCxn id="110" idx="7"/>
          </p:cNvCxnSpPr>
          <p:nvPr/>
        </p:nvCxnSpPr>
        <p:spPr>
          <a:xfrm flipH="1">
            <a:off x="3369605" y="2327930"/>
            <a:ext cx="111446" cy="45750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a:stCxn id="92" idx="6"/>
            <a:endCxn id="93" idx="6"/>
          </p:cNvCxnSpPr>
          <p:nvPr/>
        </p:nvCxnSpPr>
        <p:spPr>
          <a:xfrm flipH="1" flipV="1">
            <a:off x="6815476" y="1924050"/>
            <a:ext cx="547622" cy="435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a:stCxn id="93" idx="2"/>
            <a:endCxn id="90" idx="5"/>
          </p:cNvCxnSpPr>
          <p:nvPr/>
        </p:nvCxnSpPr>
        <p:spPr>
          <a:xfrm flipH="1" flipV="1">
            <a:off x="6373244" y="1538182"/>
            <a:ext cx="346982" cy="38586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a:stCxn id="93" idx="4"/>
            <a:endCxn id="91" idx="6"/>
          </p:cNvCxnSpPr>
          <p:nvPr/>
        </p:nvCxnSpPr>
        <p:spPr>
          <a:xfrm flipH="1">
            <a:off x="6731183" y="1981201"/>
            <a:ext cx="36669" cy="33706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a:stCxn id="106" idx="5"/>
            <a:endCxn id="124" idx="0"/>
          </p:cNvCxnSpPr>
          <p:nvPr/>
        </p:nvCxnSpPr>
        <p:spPr>
          <a:xfrm flipH="1">
            <a:off x="4045608" y="2364512"/>
            <a:ext cx="47625" cy="4025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a:stCxn id="106" idx="3"/>
            <a:endCxn id="110" idx="6"/>
          </p:cNvCxnSpPr>
          <p:nvPr/>
        </p:nvCxnSpPr>
        <p:spPr>
          <a:xfrm flipH="1">
            <a:off x="3383554" y="2364511"/>
            <a:ext cx="642327" cy="46133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a:stCxn id="105" idx="6"/>
            <a:endCxn id="85" idx="2"/>
          </p:cNvCxnSpPr>
          <p:nvPr/>
        </p:nvCxnSpPr>
        <p:spPr>
          <a:xfrm>
            <a:off x="3635557" y="794266"/>
            <a:ext cx="3562350" cy="1541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a:stCxn id="88" idx="6"/>
            <a:endCxn id="85" idx="3"/>
          </p:cNvCxnSpPr>
          <p:nvPr/>
        </p:nvCxnSpPr>
        <p:spPr>
          <a:xfrm flipV="1">
            <a:off x="6049566" y="988778"/>
            <a:ext cx="1162291" cy="1510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a:stCxn id="99" idx="6"/>
            <a:endCxn id="132" idx="1"/>
          </p:cNvCxnSpPr>
          <p:nvPr/>
        </p:nvCxnSpPr>
        <p:spPr>
          <a:xfrm>
            <a:off x="7855132" y="1287933"/>
            <a:ext cx="61574" cy="9457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a:stCxn id="106" idx="2"/>
            <a:endCxn id="117" idx="2"/>
          </p:cNvCxnSpPr>
          <p:nvPr/>
        </p:nvCxnSpPr>
        <p:spPr>
          <a:xfrm>
            <a:off x="4011932" y="2324100"/>
            <a:ext cx="788669" cy="4762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a:stCxn id="106" idx="7"/>
            <a:endCxn id="125" idx="3"/>
          </p:cNvCxnSpPr>
          <p:nvPr/>
        </p:nvCxnSpPr>
        <p:spPr>
          <a:xfrm flipV="1">
            <a:off x="4093232" y="1825668"/>
            <a:ext cx="451624" cy="45802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a:stCxn id="92" idx="5"/>
            <a:endCxn id="100" idx="0"/>
          </p:cNvCxnSpPr>
          <p:nvPr/>
        </p:nvCxnSpPr>
        <p:spPr>
          <a:xfrm>
            <a:off x="7349150" y="1968815"/>
            <a:ext cx="635523" cy="128290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a:stCxn id="92" idx="5"/>
            <a:endCxn id="128" idx="7"/>
          </p:cNvCxnSpPr>
          <p:nvPr/>
        </p:nvCxnSpPr>
        <p:spPr>
          <a:xfrm flipH="1">
            <a:off x="6042047" y="1968815"/>
            <a:ext cx="1307103" cy="21189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4" name="Oval 83"/>
          <p:cNvSpPr/>
          <p:nvPr/>
        </p:nvSpPr>
        <p:spPr>
          <a:xfrm>
            <a:off x="3288303" y="12578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5" name="Oval 84"/>
          <p:cNvSpPr/>
          <p:nvPr/>
        </p:nvSpPr>
        <p:spPr>
          <a:xfrm>
            <a:off x="7197907" y="89121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6" name="Oval 85"/>
          <p:cNvSpPr/>
          <p:nvPr/>
        </p:nvSpPr>
        <p:spPr>
          <a:xfrm>
            <a:off x="5264333" y="1315692"/>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7" name="Oval 86"/>
          <p:cNvSpPr/>
          <p:nvPr/>
        </p:nvSpPr>
        <p:spPr>
          <a:xfrm>
            <a:off x="5178063" y="17907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8" name="Oval 87"/>
          <p:cNvSpPr/>
          <p:nvPr/>
        </p:nvSpPr>
        <p:spPr>
          <a:xfrm>
            <a:off x="5954315" y="94673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89" name="Oval 88"/>
          <p:cNvSpPr/>
          <p:nvPr/>
        </p:nvSpPr>
        <p:spPr>
          <a:xfrm>
            <a:off x="5896249"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0" name="Oval 89"/>
          <p:cNvSpPr/>
          <p:nvPr/>
        </p:nvSpPr>
        <p:spPr>
          <a:xfrm>
            <a:off x="6291943" y="144062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1" name="Oval 90"/>
          <p:cNvSpPr/>
          <p:nvPr/>
        </p:nvSpPr>
        <p:spPr>
          <a:xfrm>
            <a:off x="6635933" y="2261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2" name="Oval 91"/>
          <p:cNvSpPr/>
          <p:nvPr/>
        </p:nvSpPr>
        <p:spPr>
          <a:xfrm>
            <a:off x="7267849" y="187125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3" name="Oval 92"/>
          <p:cNvSpPr/>
          <p:nvPr/>
        </p:nvSpPr>
        <p:spPr>
          <a:xfrm>
            <a:off x="6720227" y="1866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4" name="Oval 93"/>
          <p:cNvSpPr/>
          <p:nvPr/>
        </p:nvSpPr>
        <p:spPr>
          <a:xfrm>
            <a:off x="7197907" y="2362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5" name="Oval 94"/>
          <p:cNvSpPr/>
          <p:nvPr/>
        </p:nvSpPr>
        <p:spPr>
          <a:xfrm>
            <a:off x="7254513" y="27564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6" name="Oval 95"/>
          <p:cNvSpPr/>
          <p:nvPr/>
        </p:nvSpPr>
        <p:spPr>
          <a:xfrm>
            <a:off x="7502707" y="26670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7" name="Oval 96"/>
          <p:cNvSpPr/>
          <p:nvPr/>
        </p:nvSpPr>
        <p:spPr>
          <a:xfrm>
            <a:off x="7233286" y="139111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8" name="Oval 97"/>
          <p:cNvSpPr/>
          <p:nvPr/>
        </p:nvSpPr>
        <p:spPr>
          <a:xfrm>
            <a:off x="6596743" y="2794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99" name="Oval 98"/>
          <p:cNvSpPr/>
          <p:nvPr/>
        </p:nvSpPr>
        <p:spPr>
          <a:xfrm>
            <a:off x="7759882" y="1230783"/>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0" name="Oval 99"/>
          <p:cNvSpPr/>
          <p:nvPr/>
        </p:nvSpPr>
        <p:spPr>
          <a:xfrm>
            <a:off x="7937047"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1" name="Oval 100"/>
          <p:cNvSpPr/>
          <p:nvPr/>
        </p:nvSpPr>
        <p:spPr>
          <a:xfrm>
            <a:off x="7284176" y="41853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2" name="Oval 101"/>
          <p:cNvSpPr/>
          <p:nvPr/>
        </p:nvSpPr>
        <p:spPr>
          <a:xfrm>
            <a:off x="7315473" y="3251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3" name="Oval 102"/>
          <p:cNvSpPr/>
          <p:nvPr/>
        </p:nvSpPr>
        <p:spPr>
          <a:xfrm>
            <a:off x="7814038" y="462767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4" name="Oval 103"/>
          <p:cNvSpPr/>
          <p:nvPr/>
        </p:nvSpPr>
        <p:spPr>
          <a:xfrm>
            <a:off x="3144340" y="17086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5" name="Oval 104"/>
          <p:cNvSpPr/>
          <p:nvPr/>
        </p:nvSpPr>
        <p:spPr>
          <a:xfrm>
            <a:off x="3540307" y="7371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6" name="Oval 105"/>
          <p:cNvSpPr/>
          <p:nvPr/>
        </p:nvSpPr>
        <p:spPr>
          <a:xfrm>
            <a:off x="4011931" y="226695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7" name="Oval 106"/>
          <p:cNvSpPr/>
          <p:nvPr/>
        </p:nvSpPr>
        <p:spPr>
          <a:xfrm>
            <a:off x="3975192"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8" name="Oval 107"/>
          <p:cNvSpPr/>
          <p:nvPr/>
        </p:nvSpPr>
        <p:spPr>
          <a:xfrm>
            <a:off x="4515940" y="13086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09" name="Oval 108"/>
          <p:cNvSpPr/>
          <p:nvPr/>
        </p:nvSpPr>
        <p:spPr>
          <a:xfrm>
            <a:off x="4149908" y="13467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0" name="Oval 109"/>
          <p:cNvSpPr/>
          <p:nvPr/>
        </p:nvSpPr>
        <p:spPr>
          <a:xfrm>
            <a:off x="3288303" y="276869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1" name="Oval 110"/>
          <p:cNvSpPr/>
          <p:nvPr/>
        </p:nvSpPr>
        <p:spPr>
          <a:xfrm>
            <a:off x="3481051" y="227077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2" name="Oval 111"/>
          <p:cNvSpPr/>
          <p:nvPr/>
        </p:nvSpPr>
        <p:spPr>
          <a:xfrm>
            <a:off x="4733381" y="361856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3" name="Oval 112"/>
          <p:cNvSpPr/>
          <p:nvPr/>
        </p:nvSpPr>
        <p:spPr>
          <a:xfrm>
            <a:off x="3467101" y="37470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4" name="Oval 113"/>
          <p:cNvSpPr/>
          <p:nvPr/>
        </p:nvSpPr>
        <p:spPr>
          <a:xfrm>
            <a:off x="3927567" y="4146675"/>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5" name="Oval 114"/>
          <p:cNvSpPr/>
          <p:nvPr/>
        </p:nvSpPr>
        <p:spPr>
          <a:xfrm>
            <a:off x="5807258" y="22479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6" name="Oval 115"/>
          <p:cNvSpPr/>
          <p:nvPr/>
        </p:nvSpPr>
        <p:spPr>
          <a:xfrm>
            <a:off x="5216707" y="24135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7" name="Oval 116"/>
          <p:cNvSpPr/>
          <p:nvPr/>
        </p:nvSpPr>
        <p:spPr>
          <a:xfrm>
            <a:off x="4800600" y="27432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8" name="Oval 117"/>
          <p:cNvSpPr/>
          <p:nvPr/>
        </p:nvSpPr>
        <p:spPr>
          <a:xfrm>
            <a:off x="5355773" y="46423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19" name="Oval 118"/>
          <p:cNvSpPr/>
          <p:nvPr/>
        </p:nvSpPr>
        <p:spPr>
          <a:xfrm>
            <a:off x="4816114" y="19186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0" name="Oval 119"/>
          <p:cNvSpPr/>
          <p:nvPr/>
        </p:nvSpPr>
        <p:spPr>
          <a:xfrm>
            <a:off x="5326582" y="22422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1" name="Oval 120"/>
          <p:cNvSpPr/>
          <p:nvPr/>
        </p:nvSpPr>
        <p:spPr>
          <a:xfrm>
            <a:off x="7807508" y="37089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2" name="Oval 121"/>
          <p:cNvSpPr/>
          <p:nvPr/>
        </p:nvSpPr>
        <p:spPr>
          <a:xfrm>
            <a:off x="5359582" y="320094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3" name="Oval 122"/>
          <p:cNvSpPr/>
          <p:nvPr/>
        </p:nvSpPr>
        <p:spPr>
          <a:xfrm>
            <a:off x="4638131" y="225404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4" name="Oval 123"/>
          <p:cNvSpPr/>
          <p:nvPr/>
        </p:nvSpPr>
        <p:spPr>
          <a:xfrm>
            <a:off x="3997983" y="276706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5" name="Oval 124"/>
          <p:cNvSpPr/>
          <p:nvPr/>
        </p:nvSpPr>
        <p:spPr>
          <a:xfrm>
            <a:off x="4530907" y="1728107"/>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6" name="Oval 125"/>
          <p:cNvSpPr/>
          <p:nvPr/>
        </p:nvSpPr>
        <p:spPr>
          <a:xfrm>
            <a:off x="3235508" y="2324100"/>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7" name="Oval 126"/>
          <p:cNvSpPr/>
          <p:nvPr/>
        </p:nvSpPr>
        <p:spPr>
          <a:xfrm>
            <a:off x="7280911" y="3757511"/>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8" name="Oval 127"/>
          <p:cNvSpPr/>
          <p:nvPr/>
        </p:nvSpPr>
        <p:spPr>
          <a:xfrm>
            <a:off x="5960745" y="4071019"/>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29" name="Oval 128"/>
          <p:cNvSpPr/>
          <p:nvPr/>
        </p:nvSpPr>
        <p:spPr>
          <a:xfrm>
            <a:off x="6686550" y="3254284"/>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30" name="Oval 129"/>
          <p:cNvSpPr/>
          <p:nvPr/>
        </p:nvSpPr>
        <p:spPr>
          <a:xfrm>
            <a:off x="6709138" y="382321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31" name="Straight Connector 130"/>
          <p:cNvCxnSpPr>
            <a:stCxn id="97" idx="6"/>
            <a:endCxn id="132" idx="6"/>
          </p:cNvCxnSpPr>
          <p:nvPr/>
        </p:nvCxnSpPr>
        <p:spPr>
          <a:xfrm flipV="1">
            <a:off x="7328537" y="1422917"/>
            <a:ext cx="669471" cy="2534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32" name="Oval 131"/>
          <p:cNvSpPr/>
          <p:nvPr/>
        </p:nvSpPr>
        <p:spPr>
          <a:xfrm>
            <a:off x="7902757" y="1365766"/>
            <a:ext cx="95250" cy="114300"/>
          </a:xfrm>
          <a:prstGeom prst="ellipse">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cxnSp>
        <p:nvCxnSpPr>
          <p:cNvPr id="133" name="Straight Connector 132"/>
          <p:cNvCxnSpPr>
            <a:stCxn id="120" idx="4"/>
            <a:endCxn id="115" idx="3"/>
          </p:cNvCxnSpPr>
          <p:nvPr/>
        </p:nvCxnSpPr>
        <p:spPr>
          <a:xfrm flipV="1">
            <a:off x="5374207" y="2345462"/>
            <a:ext cx="446999" cy="1105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a:stCxn id="124" idx="5"/>
            <a:endCxn id="118" idx="2"/>
          </p:cNvCxnSpPr>
          <p:nvPr/>
        </p:nvCxnSpPr>
        <p:spPr>
          <a:xfrm>
            <a:off x="4079284" y="2864626"/>
            <a:ext cx="1276489" cy="183489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a:stCxn id="128" idx="6"/>
            <a:endCxn id="103" idx="2"/>
          </p:cNvCxnSpPr>
          <p:nvPr/>
        </p:nvCxnSpPr>
        <p:spPr>
          <a:xfrm>
            <a:off x="6055995" y="4128170"/>
            <a:ext cx="1758043" cy="556651"/>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a:stCxn id="92" idx="6"/>
            <a:endCxn id="88" idx="6"/>
          </p:cNvCxnSpPr>
          <p:nvPr/>
        </p:nvCxnSpPr>
        <p:spPr>
          <a:xfrm flipH="1" flipV="1">
            <a:off x="6049565" y="1003884"/>
            <a:ext cx="1313533" cy="92452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a:stCxn id="88" idx="2"/>
            <a:endCxn id="108" idx="6"/>
          </p:cNvCxnSpPr>
          <p:nvPr/>
        </p:nvCxnSpPr>
        <p:spPr>
          <a:xfrm flipH="1">
            <a:off x="4611189" y="1003884"/>
            <a:ext cx="1343126" cy="36188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a:stCxn id="105" idx="5"/>
            <a:endCxn id="106" idx="1"/>
          </p:cNvCxnSpPr>
          <p:nvPr/>
        </p:nvCxnSpPr>
        <p:spPr>
          <a:xfrm>
            <a:off x="3621608" y="834677"/>
            <a:ext cx="404272" cy="144901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a:stCxn id="96" idx="3"/>
            <a:endCxn id="95" idx="6"/>
          </p:cNvCxnSpPr>
          <p:nvPr/>
        </p:nvCxnSpPr>
        <p:spPr>
          <a:xfrm flipH="1">
            <a:off x="7349764" y="2764562"/>
            <a:ext cx="166893" cy="4900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a:stCxn id="96" idx="5"/>
            <a:endCxn id="100" idx="1"/>
          </p:cNvCxnSpPr>
          <p:nvPr/>
        </p:nvCxnSpPr>
        <p:spPr>
          <a:xfrm>
            <a:off x="7584008" y="2764561"/>
            <a:ext cx="366988" cy="5038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1" name="TextBox 140"/>
          <p:cNvSpPr txBox="1"/>
          <p:nvPr/>
        </p:nvSpPr>
        <p:spPr>
          <a:xfrm>
            <a:off x="3375934" y="381001"/>
            <a:ext cx="335112" cy="461665"/>
          </a:xfrm>
          <a:prstGeom prst="rect">
            <a:avLst/>
          </a:prstGeom>
          <a:noFill/>
        </p:spPr>
        <p:txBody>
          <a:bodyPr wrap="square" rtlCol="0">
            <a:spAutoFit/>
          </a:bodyPr>
          <a:lstStyle/>
          <a:p>
            <a:r>
              <a:rPr lang="en-US" sz="2400" dirty="0">
                <a:solidFill>
                  <a:srgbClr val="0070C0"/>
                </a:solidFill>
              </a:rPr>
              <a:t>A</a:t>
            </a:r>
          </a:p>
        </p:txBody>
      </p:sp>
      <p:sp>
        <p:nvSpPr>
          <p:cNvPr id="142" name="TextBox 141"/>
          <p:cNvSpPr txBox="1"/>
          <p:nvPr/>
        </p:nvSpPr>
        <p:spPr>
          <a:xfrm>
            <a:off x="5809993" y="584808"/>
            <a:ext cx="335112" cy="461665"/>
          </a:xfrm>
          <a:prstGeom prst="rect">
            <a:avLst/>
          </a:prstGeom>
          <a:noFill/>
        </p:spPr>
        <p:txBody>
          <a:bodyPr wrap="square" rtlCol="0">
            <a:spAutoFit/>
          </a:bodyPr>
          <a:lstStyle/>
          <a:p>
            <a:r>
              <a:rPr lang="en-US" sz="2400" dirty="0">
                <a:solidFill>
                  <a:srgbClr val="0070C0"/>
                </a:solidFill>
              </a:rPr>
              <a:t>B</a:t>
            </a:r>
          </a:p>
        </p:txBody>
      </p:sp>
      <p:sp>
        <p:nvSpPr>
          <p:cNvPr id="143" name="TextBox 142"/>
          <p:cNvSpPr txBox="1"/>
          <p:nvPr/>
        </p:nvSpPr>
        <p:spPr>
          <a:xfrm>
            <a:off x="6962399" y="1173034"/>
            <a:ext cx="335112" cy="461665"/>
          </a:xfrm>
          <a:prstGeom prst="rect">
            <a:avLst/>
          </a:prstGeom>
          <a:noFill/>
        </p:spPr>
        <p:txBody>
          <a:bodyPr wrap="square" rtlCol="0">
            <a:spAutoFit/>
          </a:bodyPr>
          <a:lstStyle/>
          <a:p>
            <a:r>
              <a:rPr lang="en-US" sz="2400" dirty="0">
                <a:solidFill>
                  <a:srgbClr val="0070C0"/>
                </a:solidFill>
              </a:rPr>
              <a:t>C</a:t>
            </a:r>
          </a:p>
        </p:txBody>
      </p:sp>
      <p:sp>
        <p:nvSpPr>
          <p:cNvPr id="144" name="TextBox 143"/>
          <p:cNvSpPr txBox="1"/>
          <p:nvPr/>
        </p:nvSpPr>
        <p:spPr>
          <a:xfrm>
            <a:off x="8046888" y="3031868"/>
            <a:ext cx="335112" cy="461665"/>
          </a:xfrm>
          <a:prstGeom prst="rect">
            <a:avLst/>
          </a:prstGeom>
          <a:noFill/>
        </p:spPr>
        <p:txBody>
          <a:bodyPr wrap="square" rtlCol="0">
            <a:spAutoFit/>
          </a:bodyPr>
          <a:lstStyle/>
          <a:p>
            <a:r>
              <a:rPr lang="en-US" sz="2400" dirty="0">
                <a:solidFill>
                  <a:srgbClr val="0070C0"/>
                </a:solidFill>
              </a:rPr>
              <a:t>D</a:t>
            </a:r>
          </a:p>
        </p:txBody>
      </p:sp>
      <p:sp>
        <p:nvSpPr>
          <p:cNvPr id="145" name="TextBox 144"/>
          <p:cNvSpPr txBox="1"/>
          <p:nvPr/>
        </p:nvSpPr>
        <p:spPr>
          <a:xfrm>
            <a:off x="7848600" y="4491336"/>
            <a:ext cx="335112" cy="461665"/>
          </a:xfrm>
          <a:prstGeom prst="rect">
            <a:avLst/>
          </a:prstGeom>
          <a:noFill/>
        </p:spPr>
        <p:txBody>
          <a:bodyPr wrap="square" rtlCol="0">
            <a:spAutoFit/>
          </a:bodyPr>
          <a:lstStyle/>
          <a:p>
            <a:r>
              <a:rPr lang="en-US" sz="2400" dirty="0">
                <a:solidFill>
                  <a:srgbClr val="0070C0"/>
                </a:solidFill>
              </a:rPr>
              <a:t>E</a:t>
            </a:r>
          </a:p>
        </p:txBody>
      </p:sp>
      <p:sp>
        <p:nvSpPr>
          <p:cNvPr id="146" name="TextBox 145"/>
          <p:cNvSpPr txBox="1"/>
          <p:nvPr/>
        </p:nvSpPr>
        <p:spPr>
          <a:xfrm>
            <a:off x="5968264" y="4093244"/>
            <a:ext cx="335112" cy="461665"/>
          </a:xfrm>
          <a:prstGeom prst="rect">
            <a:avLst/>
          </a:prstGeom>
          <a:noFill/>
        </p:spPr>
        <p:txBody>
          <a:bodyPr wrap="square" rtlCol="0">
            <a:spAutoFit/>
          </a:bodyPr>
          <a:lstStyle/>
          <a:p>
            <a:r>
              <a:rPr lang="en-US" sz="2400" dirty="0">
                <a:solidFill>
                  <a:srgbClr val="0070C0"/>
                </a:solidFill>
              </a:rPr>
              <a:t>F</a:t>
            </a:r>
          </a:p>
        </p:txBody>
      </p:sp>
      <p:sp>
        <p:nvSpPr>
          <p:cNvPr id="147" name="TextBox 146"/>
          <p:cNvSpPr txBox="1"/>
          <p:nvPr/>
        </p:nvSpPr>
        <p:spPr>
          <a:xfrm>
            <a:off x="5652082" y="2610266"/>
            <a:ext cx="335112" cy="461665"/>
          </a:xfrm>
          <a:prstGeom prst="rect">
            <a:avLst/>
          </a:prstGeom>
          <a:noFill/>
        </p:spPr>
        <p:txBody>
          <a:bodyPr wrap="square" rtlCol="0">
            <a:spAutoFit/>
          </a:bodyPr>
          <a:lstStyle/>
          <a:p>
            <a:r>
              <a:rPr lang="en-US" sz="2400" dirty="0">
                <a:solidFill>
                  <a:srgbClr val="0070C0"/>
                </a:solidFill>
              </a:rPr>
              <a:t>G</a:t>
            </a:r>
          </a:p>
        </p:txBody>
      </p:sp>
      <p:sp>
        <p:nvSpPr>
          <p:cNvPr id="148" name="TextBox 147"/>
          <p:cNvSpPr txBox="1"/>
          <p:nvPr/>
        </p:nvSpPr>
        <p:spPr>
          <a:xfrm>
            <a:off x="6980088" y="1671936"/>
            <a:ext cx="335112" cy="461665"/>
          </a:xfrm>
          <a:prstGeom prst="rect">
            <a:avLst/>
          </a:prstGeom>
          <a:noFill/>
        </p:spPr>
        <p:txBody>
          <a:bodyPr wrap="square" rtlCol="0">
            <a:spAutoFit/>
          </a:bodyPr>
          <a:lstStyle/>
          <a:p>
            <a:r>
              <a:rPr lang="en-US" sz="2400" dirty="0">
                <a:solidFill>
                  <a:srgbClr val="0070C0"/>
                </a:solidFill>
              </a:rPr>
              <a:t>H</a:t>
            </a:r>
          </a:p>
        </p:txBody>
      </p:sp>
      <p:sp>
        <p:nvSpPr>
          <p:cNvPr id="149" name="TextBox 148"/>
          <p:cNvSpPr txBox="1"/>
          <p:nvPr/>
        </p:nvSpPr>
        <p:spPr>
          <a:xfrm>
            <a:off x="4080847" y="2590801"/>
            <a:ext cx="335112" cy="461665"/>
          </a:xfrm>
          <a:prstGeom prst="rect">
            <a:avLst/>
          </a:prstGeom>
          <a:noFill/>
        </p:spPr>
        <p:txBody>
          <a:bodyPr wrap="square" rtlCol="0">
            <a:spAutoFit/>
          </a:bodyPr>
          <a:lstStyle/>
          <a:p>
            <a:r>
              <a:rPr lang="en-US" sz="2400" dirty="0">
                <a:solidFill>
                  <a:srgbClr val="0070C0"/>
                </a:solidFill>
              </a:rPr>
              <a:t>J</a:t>
            </a:r>
          </a:p>
        </p:txBody>
      </p:sp>
      <p:sp>
        <p:nvSpPr>
          <p:cNvPr id="150" name="TextBox 149"/>
          <p:cNvSpPr txBox="1"/>
          <p:nvPr/>
        </p:nvSpPr>
        <p:spPr>
          <a:xfrm>
            <a:off x="2804244" y="1534984"/>
            <a:ext cx="335112" cy="461665"/>
          </a:xfrm>
          <a:prstGeom prst="rect">
            <a:avLst/>
          </a:prstGeom>
          <a:noFill/>
        </p:spPr>
        <p:txBody>
          <a:bodyPr wrap="square" rtlCol="0">
            <a:spAutoFit/>
          </a:bodyPr>
          <a:lstStyle/>
          <a:p>
            <a:r>
              <a:rPr lang="en-US" sz="2400" dirty="0">
                <a:solidFill>
                  <a:srgbClr val="0070C0"/>
                </a:solidFill>
              </a:rPr>
              <a:t>K</a:t>
            </a:r>
          </a:p>
        </p:txBody>
      </p:sp>
      <p:sp>
        <p:nvSpPr>
          <p:cNvPr id="151" name="TextBox 150"/>
          <p:cNvSpPr txBox="1"/>
          <p:nvPr/>
        </p:nvSpPr>
        <p:spPr>
          <a:xfrm>
            <a:off x="6736283" y="3129958"/>
            <a:ext cx="335112" cy="461665"/>
          </a:xfrm>
          <a:prstGeom prst="rect">
            <a:avLst/>
          </a:prstGeom>
          <a:noFill/>
        </p:spPr>
        <p:txBody>
          <a:bodyPr wrap="square" rtlCol="0">
            <a:spAutoFit/>
          </a:bodyPr>
          <a:lstStyle/>
          <a:p>
            <a:r>
              <a:rPr lang="en-US" sz="2400" dirty="0">
                <a:solidFill>
                  <a:srgbClr val="0070C0"/>
                </a:solidFill>
              </a:rPr>
              <a:t>L</a:t>
            </a:r>
          </a:p>
        </p:txBody>
      </p:sp>
      <p:sp>
        <p:nvSpPr>
          <p:cNvPr id="152" name="TextBox 151"/>
          <p:cNvSpPr txBox="1"/>
          <p:nvPr/>
        </p:nvSpPr>
        <p:spPr>
          <a:xfrm>
            <a:off x="5837088" y="2017068"/>
            <a:ext cx="335112" cy="461665"/>
          </a:xfrm>
          <a:prstGeom prst="rect">
            <a:avLst/>
          </a:prstGeom>
          <a:noFill/>
        </p:spPr>
        <p:txBody>
          <a:bodyPr wrap="square" rtlCol="0">
            <a:spAutoFit/>
          </a:bodyPr>
          <a:lstStyle/>
          <a:p>
            <a:r>
              <a:rPr lang="en-US" sz="2400" dirty="0">
                <a:solidFill>
                  <a:srgbClr val="0070C0"/>
                </a:solidFill>
              </a:rPr>
              <a:t>M</a:t>
            </a:r>
          </a:p>
        </p:txBody>
      </p:sp>
      <p:sp>
        <p:nvSpPr>
          <p:cNvPr id="153" name="TextBox 152"/>
          <p:cNvSpPr txBox="1"/>
          <p:nvPr/>
        </p:nvSpPr>
        <p:spPr>
          <a:xfrm>
            <a:off x="4770288" y="3348336"/>
            <a:ext cx="335112" cy="461665"/>
          </a:xfrm>
          <a:prstGeom prst="rect">
            <a:avLst/>
          </a:prstGeom>
          <a:noFill/>
        </p:spPr>
        <p:txBody>
          <a:bodyPr wrap="square" rtlCol="0">
            <a:spAutoFit/>
          </a:bodyPr>
          <a:lstStyle/>
          <a:p>
            <a:r>
              <a:rPr lang="en-US" sz="2400" dirty="0">
                <a:solidFill>
                  <a:srgbClr val="0070C0"/>
                </a:solidFill>
              </a:rPr>
              <a:t>N</a:t>
            </a:r>
          </a:p>
        </p:txBody>
      </p:sp>
      <p:sp>
        <p:nvSpPr>
          <p:cNvPr id="154" name="Oval 153"/>
          <p:cNvSpPr/>
          <p:nvPr/>
        </p:nvSpPr>
        <p:spPr>
          <a:xfrm>
            <a:off x="5551170" y="533400"/>
            <a:ext cx="914400" cy="9144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5" name="Oval 154"/>
          <p:cNvSpPr/>
          <p:nvPr/>
        </p:nvSpPr>
        <p:spPr>
          <a:xfrm>
            <a:off x="6871336" y="1504950"/>
            <a:ext cx="914400" cy="9144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157" name="TextBox 156"/>
          <p:cNvSpPr txBox="1"/>
          <p:nvPr/>
        </p:nvSpPr>
        <p:spPr>
          <a:xfrm>
            <a:off x="316228" y="2297669"/>
            <a:ext cx="1664973" cy="461665"/>
          </a:xfrm>
          <a:prstGeom prst="rect">
            <a:avLst/>
          </a:prstGeom>
          <a:noFill/>
        </p:spPr>
        <p:txBody>
          <a:bodyPr wrap="square" rtlCol="0">
            <a:spAutoFit/>
          </a:bodyPr>
          <a:lstStyle/>
          <a:p>
            <a:r>
              <a:rPr lang="en-US" sz="2400" dirty="0">
                <a:solidFill>
                  <a:srgbClr val="00B0F0"/>
                </a:solidFill>
              </a:rPr>
              <a:t>respected</a:t>
            </a:r>
          </a:p>
        </p:txBody>
      </p:sp>
      <p:sp>
        <p:nvSpPr>
          <p:cNvPr id="159" name="TextBox 158"/>
          <p:cNvSpPr txBox="1"/>
          <p:nvPr/>
        </p:nvSpPr>
        <p:spPr>
          <a:xfrm>
            <a:off x="224716" y="6015048"/>
            <a:ext cx="4473558" cy="5915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algn="ctr" defTabSz="410751" hangingPunct="0"/>
            <a:r>
              <a:rPr lang="en-US" sz="3375" b="1" dirty="0">
                <a:solidFill>
                  <a:srgbClr val="FF0000"/>
                </a:solidFill>
              </a:rPr>
              <a:t>“p</a:t>
            </a:r>
            <a:r>
              <a:rPr lang="en-US" sz="3375" b="1" dirty="0">
                <a:solidFill>
                  <a:srgbClr val="FF0000"/>
                </a:solidFill>
                <a:sym typeface="Helvetica Neue"/>
              </a:rPr>
              <a:t>laying” culture</a:t>
            </a:r>
          </a:p>
        </p:txBody>
      </p:sp>
      <p:sp>
        <p:nvSpPr>
          <p:cNvPr id="160" name="TextBox 159"/>
          <p:cNvSpPr txBox="1"/>
          <p:nvPr/>
        </p:nvSpPr>
        <p:spPr>
          <a:xfrm>
            <a:off x="4495801" y="5911335"/>
            <a:ext cx="2667000" cy="461665"/>
          </a:xfrm>
          <a:prstGeom prst="rect">
            <a:avLst/>
          </a:prstGeom>
          <a:noFill/>
        </p:spPr>
        <p:txBody>
          <a:bodyPr wrap="square" rtlCol="0">
            <a:spAutoFit/>
          </a:bodyPr>
          <a:lstStyle/>
          <a:p>
            <a:r>
              <a:rPr lang="en-US" sz="2400" dirty="0">
                <a:solidFill>
                  <a:srgbClr val="00B0F0"/>
                </a:solidFill>
              </a:rPr>
              <a:t>influencer</a:t>
            </a:r>
          </a:p>
        </p:txBody>
      </p:sp>
    </p:spTree>
    <p:extLst>
      <p:ext uri="{BB962C8B-B14F-4D97-AF65-F5344CB8AC3E}">
        <p14:creationId xmlns:p14="http://schemas.microsoft.com/office/powerpoint/2010/main" val="90895649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2628900"/>
            <a:ext cx="8382000" cy="3046988"/>
          </a:xfrm>
          <a:prstGeom prst="rect">
            <a:avLst/>
          </a:prstGeom>
        </p:spPr>
        <p:txBody>
          <a:bodyPr wrap="square">
            <a:spAutoFit/>
          </a:bodyPr>
          <a:lstStyle/>
          <a:p>
            <a:pPr marL="214313" indent="-214313">
              <a:buFont typeface="Arial" panose="020B0604020202020204" pitchFamily="34" charset="0"/>
              <a:buChar char="•"/>
            </a:pPr>
            <a:r>
              <a:rPr lang="en-US" sz="3200" dirty="0"/>
              <a:t>A few parents are complaining about a teacher. </a:t>
            </a:r>
          </a:p>
          <a:p>
            <a:pPr marL="214313" indent="-214313">
              <a:buFont typeface="Arial" panose="020B0604020202020204" pitchFamily="34" charset="0"/>
              <a:buChar char="•"/>
            </a:pPr>
            <a:r>
              <a:rPr lang="en-US" sz="3200" dirty="0"/>
              <a:t>A teacher is having a bad day. </a:t>
            </a:r>
          </a:p>
          <a:p>
            <a:pPr marL="214313" indent="-214313">
              <a:buFont typeface="Arial" panose="020B0604020202020204" pitchFamily="34" charset="0"/>
              <a:buChar char="•"/>
            </a:pPr>
            <a:r>
              <a:rPr lang="en-US" sz="3200" dirty="0"/>
              <a:t>A few students are wearing hats inside the building. </a:t>
            </a:r>
          </a:p>
          <a:p>
            <a:pPr marL="214313" indent="-214313">
              <a:buFont typeface="Arial" panose="020B0604020202020204" pitchFamily="34" charset="0"/>
              <a:buChar char="•"/>
            </a:pPr>
            <a:r>
              <a:rPr lang="en-US" sz="3200" dirty="0"/>
              <a:t>The football team is always losing. </a:t>
            </a:r>
          </a:p>
          <a:p>
            <a:pPr marL="214313" indent="-214313">
              <a:buFont typeface="Arial" panose="020B0604020202020204" pitchFamily="34" charset="0"/>
              <a:buChar char="•"/>
            </a:pPr>
            <a:r>
              <a:rPr lang="en-US" sz="3200" dirty="0"/>
              <a:t>There’s trash in the parking lot.</a:t>
            </a:r>
          </a:p>
        </p:txBody>
      </p:sp>
      <p:sp>
        <p:nvSpPr>
          <p:cNvPr id="3" name="TextBox 2"/>
          <p:cNvSpPr txBox="1"/>
          <p:nvPr/>
        </p:nvSpPr>
        <p:spPr>
          <a:xfrm>
            <a:off x="381000" y="381000"/>
            <a:ext cx="8110331" cy="1569660"/>
          </a:xfrm>
          <a:prstGeom prst="rect">
            <a:avLst/>
          </a:prstGeom>
          <a:noFill/>
        </p:spPr>
        <p:txBody>
          <a:bodyPr wrap="square" rtlCol="0">
            <a:spAutoFit/>
          </a:bodyPr>
          <a:lstStyle/>
          <a:p>
            <a:r>
              <a:rPr lang="en-US" sz="4800" b="1" dirty="0"/>
              <a:t>Issues that do not warrant a school culture change</a:t>
            </a:r>
          </a:p>
        </p:txBody>
      </p:sp>
    </p:spTree>
    <p:extLst>
      <p:ext uri="{BB962C8B-B14F-4D97-AF65-F5344CB8AC3E}">
        <p14:creationId xmlns:p14="http://schemas.microsoft.com/office/powerpoint/2010/main" val="3376735484"/>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1676400"/>
            <a:ext cx="8153399" cy="4832092"/>
          </a:xfrm>
          <a:prstGeom prst="rect">
            <a:avLst/>
          </a:prstGeom>
        </p:spPr>
        <p:txBody>
          <a:bodyPr wrap="square">
            <a:spAutoFit/>
          </a:bodyPr>
          <a:lstStyle/>
          <a:p>
            <a:pPr marL="214313" indent="-214313">
              <a:buFont typeface="Arial" panose="020B0604020202020204" pitchFamily="34" charset="0"/>
              <a:buChar char="•"/>
            </a:pPr>
            <a:r>
              <a:rPr lang="en-US" sz="2800" dirty="0"/>
              <a:t> There is a lack of trust among the adults. </a:t>
            </a:r>
          </a:p>
          <a:p>
            <a:pPr marL="257175" indent="-257175">
              <a:buFont typeface="Arial" panose="020B0604020202020204" pitchFamily="34" charset="0"/>
              <a:buChar char="•"/>
            </a:pPr>
            <a:r>
              <a:rPr lang="en-US" sz="2800" dirty="0"/>
              <a:t>Staff are taking sides. </a:t>
            </a:r>
          </a:p>
          <a:p>
            <a:pPr marL="257175" indent="-257175">
              <a:buFont typeface="Arial" panose="020B0604020202020204" pitchFamily="34" charset="0"/>
              <a:buChar char="•"/>
            </a:pPr>
            <a:r>
              <a:rPr lang="en-US" sz="2800" dirty="0"/>
              <a:t>Teachers seem too busy to help their colleagues. </a:t>
            </a:r>
          </a:p>
          <a:p>
            <a:pPr marL="257175" indent="-257175">
              <a:buFont typeface="Arial" panose="020B0604020202020204" pitchFamily="34" charset="0"/>
              <a:buChar char="•"/>
            </a:pPr>
            <a:r>
              <a:rPr lang="en-US" sz="2800" dirty="0"/>
              <a:t>Professional development is a joke. </a:t>
            </a:r>
          </a:p>
          <a:p>
            <a:pPr marL="257175" indent="-257175">
              <a:buFont typeface="Arial" panose="020B0604020202020204" pitchFamily="34" charset="0"/>
              <a:buChar char="•"/>
            </a:pPr>
            <a:r>
              <a:rPr lang="en-US" sz="2800" dirty="0"/>
              <a:t>School improvement is an exercise in compliance. </a:t>
            </a:r>
          </a:p>
          <a:p>
            <a:pPr marL="257175" indent="-257175">
              <a:buFont typeface="Arial" panose="020B0604020202020204" pitchFamily="34" charset="0"/>
              <a:buChar char="•"/>
            </a:pPr>
            <a:r>
              <a:rPr lang="en-US" sz="2800" dirty="0"/>
              <a:t>Being negative feels good, winning arguments is rewarding. </a:t>
            </a:r>
          </a:p>
          <a:p>
            <a:pPr marL="257175" indent="-257175">
              <a:buFont typeface="Arial" panose="020B0604020202020204" pitchFamily="34" charset="0"/>
              <a:buChar char="•"/>
            </a:pPr>
            <a:r>
              <a:rPr lang="en-US" sz="2800" dirty="0"/>
              <a:t>Goals are constantly changing. </a:t>
            </a:r>
          </a:p>
          <a:p>
            <a:pPr marL="257175" indent="-257175">
              <a:buFont typeface="Arial" panose="020B0604020202020204" pitchFamily="34" charset="0"/>
              <a:buChar char="•"/>
            </a:pPr>
            <a:r>
              <a:rPr lang="en-US" sz="2800" dirty="0"/>
              <a:t>The mission or vision is a source of jokes or sarcasm. </a:t>
            </a:r>
          </a:p>
          <a:p>
            <a:pPr marL="257175" indent="-257175">
              <a:buFont typeface="Arial" panose="020B0604020202020204" pitchFamily="34" charset="0"/>
              <a:buChar char="•"/>
            </a:pPr>
            <a:r>
              <a:rPr lang="en-US" sz="2800" dirty="0"/>
              <a:t>The good people leave and the weak people stay. </a:t>
            </a:r>
          </a:p>
          <a:p>
            <a:pPr marL="257175" indent="-257175">
              <a:buFont typeface="Arial" panose="020B0604020202020204" pitchFamily="34" charset="0"/>
              <a:buChar char="•"/>
            </a:pPr>
            <a:r>
              <a:rPr lang="en-US" sz="2800" dirty="0"/>
              <a:t>Past failures are used as weapons (not just evidence).</a:t>
            </a:r>
          </a:p>
        </p:txBody>
      </p:sp>
      <p:sp>
        <p:nvSpPr>
          <p:cNvPr id="3" name="TextBox 2"/>
          <p:cNvSpPr txBox="1"/>
          <p:nvPr/>
        </p:nvSpPr>
        <p:spPr>
          <a:xfrm>
            <a:off x="381000" y="152400"/>
            <a:ext cx="8458200" cy="1569660"/>
          </a:xfrm>
          <a:prstGeom prst="rect">
            <a:avLst/>
          </a:prstGeom>
          <a:noFill/>
        </p:spPr>
        <p:txBody>
          <a:bodyPr wrap="square" rtlCol="0">
            <a:spAutoFit/>
          </a:bodyPr>
          <a:lstStyle/>
          <a:p>
            <a:r>
              <a:rPr lang="en-US" sz="4800" b="1" dirty="0"/>
              <a:t>Issues that warrant a look into addressing the school’s culture</a:t>
            </a:r>
          </a:p>
        </p:txBody>
      </p:sp>
    </p:spTree>
    <p:extLst>
      <p:ext uri="{BB962C8B-B14F-4D97-AF65-F5344CB8AC3E}">
        <p14:creationId xmlns:p14="http://schemas.microsoft.com/office/powerpoint/2010/main" val="420007337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76794" y="1501914"/>
            <a:ext cx="8133806" cy="707886"/>
          </a:xfrm>
          <a:prstGeom prst="rect">
            <a:avLst/>
          </a:prstGeom>
          <a:noFill/>
        </p:spPr>
        <p:txBody>
          <a:bodyPr wrap="square" rtlCol="0">
            <a:spAutoFit/>
          </a:bodyPr>
          <a:lstStyle/>
          <a:p>
            <a:pPr algn="ctr"/>
            <a:r>
              <a:rPr lang="en-US" sz="4000" dirty="0" smtClean="0"/>
              <a:t>The </a:t>
            </a:r>
            <a:r>
              <a:rPr lang="en-US" sz="4000" b="1" dirty="0" smtClean="0"/>
              <a:t>NEW PROGRAM </a:t>
            </a:r>
            <a:r>
              <a:rPr lang="en-US" sz="4000" dirty="0" smtClean="0"/>
              <a:t>culture change</a:t>
            </a:r>
            <a:endParaRPr lang="en-US" sz="4000" dirty="0"/>
          </a:p>
        </p:txBody>
      </p:sp>
      <p:sp>
        <p:nvSpPr>
          <p:cNvPr id="3" name="TextBox 2"/>
          <p:cNvSpPr txBox="1"/>
          <p:nvPr/>
        </p:nvSpPr>
        <p:spPr>
          <a:xfrm>
            <a:off x="733697" y="3406914"/>
            <a:ext cx="7620000" cy="707886"/>
          </a:xfrm>
          <a:prstGeom prst="rect">
            <a:avLst/>
          </a:prstGeom>
          <a:noFill/>
        </p:spPr>
        <p:txBody>
          <a:bodyPr wrap="square" rtlCol="0">
            <a:spAutoFit/>
          </a:bodyPr>
          <a:lstStyle/>
          <a:p>
            <a:pPr algn="ctr"/>
            <a:r>
              <a:rPr lang="en-US" sz="4000" dirty="0" smtClean="0"/>
              <a:t>The </a:t>
            </a:r>
            <a:r>
              <a:rPr lang="en-US" sz="4000" b="1" dirty="0" smtClean="0"/>
              <a:t>GREAT LEADER </a:t>
            </a:r>
            <a:r>
              <a:rPr lang="en-US" sz="4000" dirty="0" smtClean="0"/>
              <a:t>culture change</a:t>
            </a:r>
            <a:endParaRPr lang="en-US" sz="4000" dirty="0"/>
          </a:p>
        </p:txBody>
      </p:sp>
      <p:sp>
        <p:nvSpPr>
          <p:cNvPr id="4" name="TextBox 3"/>
          <p:cNvSpPr txBox="1"/>
          <p:nvPr/>
        </p:nvSpPr>
        <p:spPr>
          <a:xfrm>
            <a:off x="914400" y="5029200"/>
            <a:ext cx="7391400" cy="707886"/>
          </a:xfrm>
          <a:prstGeom prst="rect">
            <a:avLst/>
          </a:prstGeom>
          <a:noFill/>
        </p:spPr>
        <p:txBody>
          <a:bodyPr wrap="square" rtlCol="0">
            <a:spAutoFit/>
          </a:bodyPr>
          <a:lstStyle/>
          <a:p>
            <a:pPr algn="ctr"/>
            <a:r>
              <a:rPr lang="en-US" sz="4000" dirty="0" smtClean="0"/>
              <a:t>The </a:t>
            </a:r>
            <a:r>
              <a:rPr lang="en-US" sz="4000" b="1" dirty="0" smtClean="0"/>
              <a:t>WEAK LEADER </a:t>
            </a:r>
            <a:r>
              <a:rPr lang="en-US" sz="4000" dirty="0" smtClean="0"/>
              <a:t>culture change</a:t>
            </a:r>
            <a:endParaRPr lang="en-US" sz="4000" dirty="0"/>
          </a:p>
        </p:txBody>
      </p:sp>
      <p:sp>
        <p:nvSpPr>
          <p:cNvPr id="5" name="TextBox 4"/>
          <p:cNvSpPr txBox="1"/>
          <p:nvPr/>
        </p:nvSpPr>
        <p:spPr>
          <a:xfrm>
            <a:off x="762000" y="2076271"/>
            <a:ext cx="7696200" cy="1200329"/>
          </a:xfrm>
          <a:prstGeom prst="rect">
            <a:avLst/>
          </a:prstGeom>
          <a:noFill/>
        </p:spPr>
        <p:txBody>
          <a:bodyPr wrap="square" rtlCol="0">
            <a:spAutoFit/>
          </a:bodyPr>
          <a:lstStyle/>
          <a:p>
            <a:r>
              <a:rPr lang="en-US" i="1" dirty="0" smtClean="0"/>
              <a:t>“We are so excited about this new program that allows us to keep track of student progress in real time, and it provides a framework for identifying patterns across or within courses. It has really changed the way we look at student data. Our culture is now one that is responsive to student needs.”</a:t>
            </a:r>
            <a:endParaRPr lang="en-US" i="1" dirty="0"/>
          </a:p>
        </p:txBody>
      </p:sp>
      <p:sp>
        <p:nvSpPr>
          <p:cNvPr id="6" name="TextBox 5"/>
          <p:cNvSpPr txBox="1"/>
          <p:nvPr/>
        </p:nvSpPr>
        <p:spPr>
          <a:xfrm>
            <a:off x="762000" y="3953470"/>
            <a:ext cx="8001000" cy="923330"/>
          </a:xfrm>
          <a:prstGeom prst="rect">
            <a:avLst/>
          </a:prstGeom>
          <a:noFill/>
        </p:spPr>
        <p:txBody>
          <a:bodyPr wrap="square" rtlCol="0">
            <a:spAutoFit/>
          </a:bodyPr>
          <a:lstStyle/>
          <a:p>
            <a:r>
              <a:rPr lang="en-US" i="1" dirty="0" smtClean="0"/>
              <a:t>“Now that Mrs. Jones is our new principal the teachers seem very friendly, the support staff are helpful, and the students are causing less trouble in the hallways. With this new culture shift teachers are happy to come to school.”</a:t>
            </a:r>
            <a:endParaRPr lang="en-US" i="1" dirty="0"/>
          </a:p>
        </p:txBody>
      </p:sp>
      <p:sp>
        <p:nvSpPr>
          <p:cNvPr id="7" name="TextBox 6"/>
          <p:cNvSpPr txBox="1"/>
          <p:nvPr/>
        </p:nvSpPr>
        <p:spPr>
          <a:xfrm>
            <a:off x="762000" y="5562600"/>
            <a:ext cx="7772400" cy="923330"/>
          </a:xfrm>
          <a:prstGeom prst="rect">
            <a:avLst/>
          </a:prstGeom>
          <a:noFill/>
        </p:spPr>
        <p:txBody>
          <a:bodyPr wrap="square" rtlCol="0">
            <a:spAutoFit/>
          </a:bodyPr>
          <a:lstStyle/>
          <a:p>
            <a:r>
              <a:rPr lang="en-US" i="1" dirty="0" smtClean="0"/>
              <a:t>“With all the new rules our new principal Mr. Smith has imposed it will be difficult to experiment with new teaching methods. It is difficult to be effective with this new culture of efficiency leaning on us.”</a:t>
            </a:r>
            <a:endParaRPr lang="en-US" i="1" dirty="0"/>
          </a:p>
        </p:txBody>
      </p:sp>
      <p:sp>
        <p:nvSpPr>
          <p:cNvPr id="8" name="TextBox 7"/>
          <p:cNvSpPr txBox="1"/>
          <p:nvPr/>
        </p:nvSpPr>
        <p:spPr>
          <a:xfrm>
            <a:off x="304800" y="297359"/>
            <a:ext cx="6934200" cy="769441"/>
          </a:xfrm>
          <a:prstGeom prst="rect">
            <a:avLst/>
          </a:prstGeom>
          <a:noFill/>
        </p:spPr>
        <p:txBody>
          <a:bodyPr wrap="square" rtlCol="0">
            <a:spAutoFit/>
          </a:bodyPr>
          <a:lstStyle/>
          <a:p>
            <a:r>
              <a:rPr lang="en-US" sz="4400" b="1" dirty="0" smtClean="0"/>
              <a:t>Not Really A Culture Change</a:t>
            </a:r>
            <a:endParaRPr lang="en-US" sz="4400" b="1" dirty="0"/>
          </a:p>
        </p:txBody>
      </p:sp>
    </p:spTree>
    <p:extLst>
      <p:ext uri="{BB962C8B-B14F-4D97-AF65-F5344CB8AC3E}">
        <p14:creationId xmlns:p14="http://schemas.microsoft.com/office/powerpoint/2010/main" val="1066448456"/>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09800"/>
            <a:ext cx="8229600" cy="1143000"/>
          </a:xfrm>
        </p:spPr>
        <p:txBody>
          <a:bodyPr>
            <a:noAutofit/>
          </a:bodyPr>
          <a:lstStyle/>
          <a:p>
            <a:r>
              <a:rPr lang="en-US" sz="6000" b="1" dirty="0"/>
              <a:t>The leader doesn't determine the culture, the person who determines the culture is the leader.</a:t>
            </a:r>
            <a:endParaRPr lang="en-US" sz="6000" b="1" dirty="0"/>
          </a:p>
        </p:txBody>
      </p:sp>
    </p:spTree>
    <p:extLst>
      <p:ext uri="{BB962C8B-B14F-4D97-AF65-F5344CB8AC3E}">
        <p14:creationId xmlns:p14="http://schemas.microsoft.com/office/powerpoint/2010/main" val="1493815904"/>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ushback is often a sign that we have touched the culture."/>
          <p:cNvSpPr txBox="1">
            <a:spLocks/>
          </p:cNvSpPr>
          <p:nvPr/>
        </p:nvSpPr>
        <p:spPr>
          <a:xfrm>
            <a:off x="76200" y="762000"/>
            <a:ext cx="9220200" cy="2145793"/>
          </a:xfrm>
          <a:prstGeom prst="rect">
            <a:avLst/>
          </a:prstGeom>
        </p:spPr>
        <p:txBody>
          <a:bodyPr lIns="126435" tIns="72248" rIns="126435" bIns="72248">
            <a:noAutofit/>
          </a:bodyPr>
          <a:lstStyle>
            <a:lvl1pPr algn="ctr" defTabSz="1300480" rtl="0" eaLnBrk="1" latinLnBrk="0" hangingPunct="1">
              <a:spcBef>
                <a:spcPct val="0"/>
              </a:spcBef>
              <a:buNone/>
              <a:defRPr sz="11093" kern="1200">
                <a:solidFill>
                  <a:srgbClr val="572314"/>
                </a:solidFill>
                <a:effectLst>
                  <a:outerShdw blurRad="50800" dist="30000" dir="5400000" rotWithShape="0">
                    <a:srgbClr val="000000">
                      <a:alpha val="30000"/>
                    </a:srgbClr>
                  </a:outerShdw>
                </a:effectLst>
                <a:uFill>
                  <a:solidFill>
                    <a:srgbClr val="572314"/>
                  </a:solidFill>
                </a:uFill>
                <a:latin typeface="Helvetica"/>
                <a:ea typeface="Helvetica"/>
                <a:cs typeface="Helvetica"/>
                <a:sym typeface="Helvetica"/>
              </a:defRPr>
            </a:lvl1pPr>
          </a:lstStyle>
          <a:p>
            <a:r>
              <a:rPr lang="en-US" sz="4400" dirty="0" smtClean="0"/>
              <a:t>Pushback is often a sign that we have touched the culture.</a:t>
            </a:r>
            <a:endParaRPr lang="en-US" sz="4400" dirty="0"/>
          </a:p>
        </p:txBody>
      </p:sp>
      <p:sp>
        <p:nvSpPr>
          <p:cNvPr id="3" name="TextBox 2"/>
          <p:cNvSpPr txBox="1"/>
          <p:nvPr/>
        </p:nvSpPr>
        <p:spPr>
          <a:xfrm>
            <a:off x="919655" y="2819400"/>
            <a:ext cx="7428985" cy="14568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4400" b="1" i="0" u="none" strike="noStrike" cap="none" spc="0" normalizeH="0" baseline="0" dirty="0" smtClean="0">
                <a:ln>
                  <a:noFill/>
                </a:ln>
                <a:solidFill>
                  <a:srgbClr val="000000"/>
                </a:solidFill>
                <a:effectLst/>
                <a:uFillTx/>
                <a:latin typeface="Helvetica Neue"/>
                <a:ea typeface="Helvetica Neue"/>
                <a:cs typeface="Helvetica Neue"/>
                <a:sym typeface="Helvetica Neue"/>
              </a:rPr>
              <a:t>If ineffective teachers push back, keep going.</a:t>
            </a:r>
            <a:endParaRPr kumimoji="0" lang="en-US" sz="4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
        <p:nvSpPr>
          <p:cNvPr id="4" name="TextBox 3"/>
          <p:cNvSpPr txBox="1"/>
          <p:nvPr/>
        </p:nvSpPr>
        <p:spPr>
          <a:xfrm>
            <a:off x="1173037" y="4648200"/>
            <a:ext cx="7175603" cy="14568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50800" tIns="50800" rIns="50800" bIns="50800" numCol="1" spcCol="38100" rtlCol="0" anchor="ctr">
            <a:spAutoFit/>
          </a:bodyPr>
          <a:lstStyle/>
          <a:p>
            <a:pPr marL="0" marR="0" indent="0" algn="ctr" defTabSz="584200" rtl="0" fontAlgn="auto" latinLnBrk="0" hangingPunct="0">
              <a:lnSpc>
                <a:spcPct val="100000"/>
              </a:lnSpc>
              <a:spcBef>
                <a:spcPts val="0"/>
              </a:spcBef>
              <a:spcAft>
                <a:spcPts val="0"/>
              </a:spcAft>
              <a:buClrTx/>
              <a:buSzTx/>
              <a:buFontTx/>
              <a:buNone/>
              <a:tabLst/>
            </a:pPr>
            <a:r>
              <a:rPr kumimoji="0" lang="en-US" sz="4400" b="1" i="0" u="none" strike="noStrike" cap="none" spc="0" normalizeH="0" baseline="0" dirty="0" smtClean="0">
                <a:ln>
                  <a:noFill/>
                </a:ln>
                <a:solidFill>
                  <a:srgbClr val="000000"/>
                </a:solidFill>
                <a:effectLst/>
                <a:uFillTx/>
                <a:latin typeface="Helvetica Neue"/>
                <a:ea typeface="Helvetica Neue"/>
                <a:cs typeface="Helvetica Neue"/>
                <a:sym typeface="Helvetica Neue"/>
              </a:rPr>
              <a:t>If effective teachers push back, step</a:t>
            </a:r>
            <a:r>
              <a:rPr kumimoji="0" lang="en-US" sz="4400" b="1" i="0" u="none" strike="noStrike" cap="none" spc="0" normalizeH="0" dirty="0" smtClean="0">
                <a:ln>
                  <a:noFill/>
                </a:ln>
                <a:solidFill>
                  <a:srgbClr val="000000"/>
                </a:solidFill>
                <a:effectLst/>
                <a:uFillTx/>
                <a:latin typeface="Helvetica Neue"/>
                <a:ea typeface="Helvetica Neue"/>
                <a:cs typeface="Helvetica Neue"/>
                <a:sym typeface="Helvetica Neue"/>
              </a:rPr>
              <a:t> back</a:t>
            </a:r>
            <a:r>
              <a:rPr kumimoji="0" lang="en-US" sz="4400" b="1" i="0" u="none" strike="noStrike" cap="none" spc="0" normalizeH="0" baseline="0" dirty="0" smtClean="0">
                <a:ln>
                  <a:noFill/>
                </a:ln>
                <a:solidFill>
                  <a:srgbClr val="000000"/>
                </a:solidFill>
                <a:effectLst/>
                <a:uFillTx/>
                <a:latin typeface="Helvetica Neue"/>
                <a:ea typeface="Helvetica Neue"/>
                <a:cs typeface="Helvetica Neue"/>
                <a:sym typeface="Helvetica Neue"/>
              </a:rPr>
              <a:t>.</a:t>
            </a:r>
            <a:endParaRPr kumimoji="0" lang="en-US" sz="4400" b="1" i="0" u="none" strike="noStrike" cap="none" spc="0" normalizeH="0" baseline="0" dirty="0">
              <a:ln>
                <a:noFill/>
              </a:ln>
              <a:solidFill>
                <a:srgbClr val="000000"/>
              </a:solidFill>
              <a:effectLst/>
              <a:uFillTx/>
              <a:latin typeface="Helvetica Neue"/>
              <a:ea typeface="Helvetica Neue"/>
              <a:cs typeface="Helvetica Neue"/>
              <a:sym typeface="Helvetica Neue"/>
            </a:endParaRPr>
          </a:p>
        </p:txBody>
      </p:sp>
    </p:spTree>
    <p:extLst>
      <p:ext uri="{BB962C8B-B14F-4D97-AF65-F5344CB8AC3E}">
        <p14:creationId xmlns:p14="http://schemas.microsoft.com/office/powerpoint/2010/main" val="151873156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677847" y="-990600"/>
            <a:ext cx="9821847" cy="7848601"/>
            <a:chOff x="-677847" y="-990600"/>
            <a:chExt cx="9821847" cy="7848601"/>
          </a:xfrm>
        </p:grpSpPr>
        <p:grpSp>
          <p:nvGrpSpPr>
            <p:cNvPr id="5" name="Group 4"/>
            <p:cNvGrpSpPr/>
            <p:nvPr/>
          </p:nvGrpSpPr>
          <p:grpSpPr>
            <a:xfrm>
              <a:off x="-677847" y="-990600"/>
              <a:ext cx="9669448" cy="7848600"/>
              <a:chOff x="-1752600" y="-685799"/>
              <a:chExt cx="11658600" cy="8001000"/>
            </a:xfrm>
          </p:grpSpPr>
          <p:cxnSp>
            <p:nvCxnSpPr>
              <p:cNvPr id="7" name="Straight Connector 6"/>
              <p:cNvCxnSpPr/>
              <p:nvPr/>
            </p:nvCxnSpPr>
            <p:spPr>
              <a:xfrm flipV="1">
                <a:off x="3822458" y="276673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8" name="Rectangle 7"/>
              <p:cNvSpPr/>
              <p:nvPr/>
            </p:nvSpPr>
            <p:spPr>
              <a:xfrm>
                <a:off x="1570126" y="2081705"/>
                <a:ext cx="6832075" cy="298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9" name="Straight Connector 8"/>
              <p:cNvCxnSpPr/>
              <p:nvPr/>
            </p:nvCxnSpPr>
            <p:spPr>
              <a:xfrm flipV="1">
                <a:off x="1570126" y="208170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V="1">
                <a:off x="2996603" y="178982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flipV="1">
                <a:off x="2996603" y="2220752"/>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flipV="1">
                <a:off x="1344893" y="1261718"/>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2133209" y="3606201"/>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2550552" y="83079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1044582" y="1897218"/>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1945515" y="3054695"/>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3530728" y="283753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flipV="1">
                <a:off x="894426" y="264682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2245826" y="2262450"/>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3784919" y="2057879"/>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flipV="1">
                <a:off x="3935075" y="222466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1315935" y="3517279"/>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4235386" y="2558244"/>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flipV="1">
                <a:off x="1194737" y="2936236"/>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flipV="1">
                <a:off x="1419971" y="397594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flipV="1">
                <a:off x="4000500" y="68068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V="1">
                <a:off x="1044582" y="1599210"/>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 name="Straight Connector 27"/>
              <p:cNvCxnSpPr/>
              <p:nvPr/>
            </p:nvCxnSpPr>
            <p:spPr>
              <a:xfrm flipV="1">
                <a:off x="2983733" y="47338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p:cNvCxnSpPr/>
              <p:nvPr/>
            </p:nvCxnSpPr>
            <p:spPr>
              <a:xfrm flipV="1">
                <a:off x="1466090" y="3684067"/>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flipV="1">
                <a:off x="1616246" y="385085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flipV="1">
                <a:off x="3782776" y="1793059"/>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2621214" y="143242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flipV="1">
                <a:off x="493296" y="239145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3109220" y="34438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p:cNvCxnSpPr/>
              <p:nvPr/>
            </p:nvCxnSpPr>
            <p:spPr>
              <a:xfrm flipV="1">
                <a:off x="-97672" y="2191732"/>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p:cNvCxnSpPr/>
              <p:nvPr/>
            </p:nvCxnSpPr>
            <p:spPr>
              <a:xfrm flipV="1">
                <a:off x="2433520" y="115603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7" name="Straight Connector 36"/>
              <p:cNvCxnSpPr/>
              <p:nvPr/>
            </p:nvCxnSpPr>
            <p:spPr>
              <a:xfrm flipV="1">
                <a:off x="1344893" y="226636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V="1">
                <a:off x="3071681" y="1932787"/>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3221836" y="2099576"/>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0" name="Straight Connector 39"/>
              <p:cNvCxnSpPr/>
              <p:nvPr/>
            </p:nvCxnSpPr>
            <p:spPr>
              <a:xfrm flipV="1">
                <a:off x="3371992" y="226636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flipV="1">
                <a:off x="3522147" y="255824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flipV="1">
                <a:off x="1326660" y="2819661"/>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flipV="1">
                <a:off x="3822458" y="276673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flipV="1">
                <a:off x="1870437" y="390999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V="1">
                <a:off x="2767080" y="281966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flipV="1">
                <a:off x="3522147" y="3120133"/>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V="1">
                <a:off x="170463" y="2891822"/>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flipV="1">
                <a:off x="2471059" y="1599210"/>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flipV="1">
                <a:off x="-1302134" y="226125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0" name="Straight Connector 49"/>
              <p:cNvCxnSpPr/>
              <p:nvPr/>
            </p:nvCxnSpPr>
            <p:spPr>
              <a:xfrm flipV="1">
                <a:off x="-429087" y="259875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flipV="1">
                <a:off x="1007043" y="321228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52" name="Straight Connector 51"/>
              <p:cNvCxnSpPr/>
              <p:nvPr/>
            </p:nvCxnSpPr>
            <p:spPr>
              <a:xfrm flipV="1">
                <a:off x="1157199" y="337907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flipV="1">
                <a:off x="3559686" y="261738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Straight Connector 53"/>
              <p:cNvCxnSpPr/>
              <p:nvPr/>
            </p:nvCxnSpPr>
            <p:spPr>
              <a:xfrm flipV="1">
                <a:off x="335758" y="301691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flipV="1">
                <a:off x="34250" y="197720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flipV="1">
                <a:off x="3782776" y="87487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flipV="1">
                <a:off x="4085230" y="173655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58" name="Rectangle 57"/>
              <p:cNvSpPr/>
              <p:nvPr/>
            </p:nvSpPr>
            <p:spPr>
              <a:xfrm>
                <a:off x="1832898" y="1051525"/>
                <a:ext cx="6832075" cy="298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59" name="Straight Connector 58"/>
              <p:cNvCxnSpPr/>
              <p:nvPr/>
            </p:nvCxnSpPr>
            <p:spPr>
              <a:xfrm flipV="1">
                <a:off x="1832898" y="105152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flipV="1">
                <a:off x="3259375" y="75964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flipV="1">
                <a:off x="3259375" y="1190573"/>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flipV="1">
                <a:off x="1607665" y="231538"/>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flipV="1">
                <a:off x="2395981" y="2576021"/>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V="1">
                <a:off x="2813324" y="-199389"/>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flipV="1">
                <a:off x="1307354" y="867038"/>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2208287" y="2024515"/>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flipV="1">
                <a:off x="3793500" y="180735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1157199" y="161664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flipV="1">
                <a:off x="2508598" y="1232270"/>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4047692" y="1027699"/>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flipV="1">
                <a:off x="4197847" y="119448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1578707" y="2487099"/>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flipV="1">
                <a:off x="4498158" y="1528064"/>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1457509" y="1906056"/>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5" name="Straight Connector 74"/>
              <p:cNvCxnSpPr/>
              <p:nvPr/>
            </p:nvCxnSpPr>
            <p:spPr>
              <a:xfrm flipV="1">
                <a:off x="1682743" y="294576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6" name="Straight Connector 75"/>
              <p:cNvCxnSpPr/>
              <p:nvPr/>
            </p:nvCxnSpPr>
            <p:spPr>
              <a:xfrm flipV="1">
                <a:off x="4263272" y="-349498"/>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7" name="Straight Connector 76"/>
              <p:cNvCxnSpPr/>
              <p:nvPr/>
            </p:nvCxnSpPr>
            <p:spPr>
              <a:xfrm flipV="1">
                <a:off x="1307354" y="569030"/>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8" name="Straight Connector 77"/>
              <p:cNvCxnSpPr/>
              <p:nvPr/>
            </p:nvCxnSpPr>
            <p:spPr>
              <a:xfrm flipV="1">
                <a:off x="3246505" y="-556793"/>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79" name="Straight Connector 78"/>
              <p:cNvCxnSpPr/>
              <p:nvPr/>
            </p:nvCxnSpPr>
            <p:spPr>
              <a:xfrm flipV="1">
                <a:off x="1728862" y="2653887"/>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flipV="1">
                <a:off x="1879018" y="282067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1" name="Straight Connector 80"/>
              <p:cNvCxnSpPr/>
              <p:nvPr/>
            </p:nvCxnSpPr>
            <p:spPr>
              <a:xfrm flipV="1">
                <a:off x="4045548" y="762879"/>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2" name="Straight Connector 81"/>
              <p:cNvCxnSpPr/>
              <p:nvPr/>
            </p:nvCxnSpPr>
            <p:spPr>
              <a:xfrm flipV="1">
                <a:off x="2883987" y="40224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3" name="Straight Connector 82"/>
              <p:cNvCxnSpPr/>
              <p:nvPr/>
            </p:nvCxnSpPr>
            <p:spPr>
              <a:xfrm flipV="1">
                <a:off x="756069" y="136127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4" name="Straight Connector 83"/>
              <p:cNvCxnSpPr/>
              <p:nvPr/>
            </p:nvCxnSpPr>
            <p:spPr>
              <a:xfrm flipV="1">
                <a:off x="3371992" y="-685799"/>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flipV="1">
                <a:off x="165100" y="1161552"/>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flipV="1">
                <a:off x="2696292" y="12585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7" name="Straight Connector 86"/>
              <p:cNvCxnSpPr/>
              <p:nvPr/>
            </p:nvCxnSpPr>
            <p:spPr>
              <a:xfrm flipV="1">
                <a:off x="1607665" y="123618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8" name="Straight Connector 87"/>
              <p:cNvCxnSpPr/>
              <p:nvPr/>
            </p:nvCxnSpPr>
            <p:spPr>
              <a:xfrm flipV="1">
                <a:off x="3334453" y="902607"/>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89" name="Straight Connector 88"/>
              <p:cNvCxnSpPr/>
              <p:nvPr/>
            </p:nvCxnSpPr>
            <p:spPr>
              <a:xfrm flipV="1">
                <a:off x="3484609" y="1069396"/>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0" name="Straight Connector 89"/>
              <p:cNvCxnSpPr/>
              <p:nvPr/>
            </p:nvCxnSpPr>
            <p:spPr>
              <a:xfrm flipV="1">
                <a:off x="3634764" y="123618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1" name="Straight Connector 90"/>
              <p:cNvCxnSpPr/>
              <p:nvPr/>
            </p:nvCxnSpPr>
            <p:spPr>
              <a:xfrm flipV="1">
                <a:off x="3784919" y="152806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2" name="Straight Connector 91"/>
              <p:cNvCxnSpPr/>
              <p:nvPr/>
            </p:nvCxnSpPr>
            <p:spPr>
              <a:xfrm flipV="1">
                <a:off x="1589432" y="1789481"/>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3" name="Straight Connector 92"/>
              <p:cNvCxnSpPr/>
              <p:nvPr/>
            </p:nvCxnSpPr>
            <p:spPr>
              <a:xfrm flipV="1">
                <a:off x="4085230" y="173655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flipV="1">
                <a:off x="2133209" y="28798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95" name="Straight Connector 94"/>
              <p:cNvCxnSpPr/>
              <p:nvPr/>
            </p:nvCxnSpPr>
            <p:spPr>
              <a:xfrm flipV="1">
                <a:off x="3029852" y="178948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6" name="Straight Connector 95"/>
              <p:cNvCxnSpPr/>
              <p:nvPr/>
            </p:nvCxnSpPr>
            <p:spPr>
              <a:xfrm flipV="1">
                <a:off x="3784919" y="2089953"/>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7" name="Straight Connector 96"/>
              <p:cNvCxnSpPr/>
              <p:nvPr/>
            </p:nvCxnSpPr>
            <p:spPr>
              <a:xfrm flipV="1">
                <a:off x="433235" y="1861642"/>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a:xfrm flipV="1">
                <a:off x="2733831" y="569030"/>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a:xfrm flipV="1">
                <a:off x="-1039361" y="123107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flipV="1">
                <a:off x="-166315" y="156857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a:xfrm flipV="1">
                <a:off x="1269815" y="218210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a:xfrm flipV="1">
                <a:off x="1419971" y="234889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a:xfrm flipV="1">
                <a:off x="3822458" y="158720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a:xfrm flipV="1">
                <a:off x="598530" y="198673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a:xfrm flipV="1">
                <a:off x="297022" y="94702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a:xfrm flipV="1">
                <a:off x="4045548" y="-155308"/>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a:xfrm flipV="1">
                <a:off x="3371992" y="40355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08" name="Rectangle 107"/>
              <p:cNvSpPr/>
              <p:nvPr/>
            </p:nvSpPr>
            <p:spPr>
              <a:xfrm>
                <a:off x="1119660" y="3350490"/>
                <a:ext cx="6832075" cy="298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9" name="Straight Connector 108"/>
              <p:cNvCxnSpPr/>
              <p:nvPr/>
            </p:nvCxnSpPr>
            <p:spPr>
              <a:xfrm flipV="1">
                <a:off x="1119660" y="3350490"/>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a:xfrm flipV="1">
                <a:off x="2546137" y="3058610"/>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a:xfrm flipV="1">
                <a:off x="2546137" y="3489538"/>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a:xfrm flipV="1">
                <a:off x="894426" y="2530503"/>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3" name="Straight Connector 112"/>
              <p:cNvCxnSpPr/>
              <p:nvPr/>
            </p:nvCxnSpPr>
            <p:spPr>
              <a:xfrm flipV="1">
                <a:off x="1682743" y="4874986"/>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14" name="Straight Connector 113"/>
              <p:cNvCxnSpPr/>
              <p:nvPr/>
            </p:nvCxnSpPr>
            <p:spPr>
              <a:xfrm flipV="1">
                <a:off x="2100085" y="209957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5" name="Straight Connector 114"/>
              <p:cNvCxnSpPr/>
              <p:nvPr/>
            </p:nvCxnSpPr>
            <p:spPr>
              <a:xfrm flipV="1">
                <a:off x="594115" y="3166003"/>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a:xfrm flipV="1">
                <a:off x="1495048" y="4323480"/>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a:xfrm flipV="1">
                <a:off x="3080262" y="410631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a:xfrm flipV="1">
                <a:off x="443960" y="391561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a:xfrm flipV="1">
                <a:off x="1795359" y="3531235"/>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0" name="Straight Connector 119"/>
              <p:cNvCxnSpPr/>
              <p:nvPr/>
            </p:nvCxnSpPr>
            <p:spPr>
              <a:xfrm flipV="1">
                <a:off x="3334453" y="3326664"/>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21" name="Straight Connector 120"/>
              <p:cNvCxnSpPr/>
              <p:nvPr/>
            </p:nvCxnSpPr>
            <p:spPr>
              <a:xfrm flipV="1">
                <a:off x="3484609" y="349345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a:xfrm flipV="1">
                <a:off x="865468" y="4786064"/>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a:xfrm flipV="1">
                <a:off x="3784919" y="3827029"/>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a:xfrm flipV="1">
                <a:off x="744271" y="4205021"/>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a:xfrm flipV="1">
                <a:off x="969504" y="524473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6" name="Straight Connector 125"/>
              <p:cNvCxnSpPr/>
              <p:nvPr/>
            </p:nvCxnSpPr>
            <p:spPr>
              <a:xfrm flipV="1">
                <a:off x="3550034" y="194946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a:xfrm flipV="1">
                <a:off x="594115" y="2867995"/>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a:xfrm flipV="1">
                <a:off x="2533266" y="174217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a:xfrm flipV="1">
                <a:off x="1015624" y="4952852"/>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a:xfrm flipV="1">
                <a:off x="1165779" y="511964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1" name="Straight Connector 130"/>
              <p:cNvCxnSpPr/>
              <p:nvPr/>
            </p:nvCxnSpPr>
            <p:spPr>
              <a:xfrm flipV="1">
                <a:off x="3332309" y="3061844"/>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a:xfrm flipV="1">
                <a:off x="2170748" y="270120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flipV="1">
                <a:off x="42830" y="366024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a:xfrm flipV="1">
                <a:off x="2658753" y="161316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a:xfrm flipV="1">
                <a:off x="-548138" y="3460517"/>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flipV="1">
                <a:off x="1983054" y="24248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flipV="1">
                <a:off x="894426" y="3535149"/>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a:xfrm flipV="1">
                <a:off x="2621214" y="3201572"/>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a:xfrm flipV="1">
                <a:off x="2771370" y="3368361"/>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a:xfrm flipV="1">
                <a:off x="2921525" y="3535149"/>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a:xfrm flipV="1">
                <a:off x="3071681" y="3827029"/>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flipV="1">
                <a:off x="876194" y="4088446"/>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a:xfrm flipV="1">
                <a:off x="3371992" y="40355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a:xfrm flipV="1">
                <a:off x="1419971" y="517878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flipV="1">
                <a:off x="2316614" y="4088446"/>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a:xfrm flipV="1">
                <a:off x="3071681" y="4388918"/>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7" name="Straight Connector 146"/>
              <p:cNvCxnSpPr/>
              <p:nvPr/>
            </p:nvCxnSpPr>
            <p:spPr>
              <a:xfrm flipV="1">
                <a:off x="-280003" y="4160607"/>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flipV="1">
                <a:off x="2020593" y="2867995"/>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49" name="Straight Connector 148"/>
              <p:cNvCxnSpPr/>
              <p:nvPr/>
            </p:nvCxnSpPr>
            <p:spPr>
              <a:xfrm flipV="1">
                <a:off x="-1752600" y="3530044"/>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0" name="Straight Connector 149"/>
              <p:cNvCxnSpPr/>
              <p:nvPr/>
            </p:nvCxnSpPr>
            <p:spPr>
              <a:xfrm flipV="1">
                <a:off x="-879553" y="3867536"/>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1" name="Straight Connector 150"/>
              <p:cNvCxnSpPr/>
              <p:nvPr/>
            </p:nvCxnSpPr>
            <p:spPr>
              <a:xfrm flipV="1">
                <a:off x="556577" y="4481074"/>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152" name="Straight Connector 151"/>
              <p:cNvCxnSpPr/>
              <p:nvPr/>
            </p:nvCxnSpPr>
            <p:spPr>
              <a:xfrm flipV="1">
                <a:off x="706732" y="464786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3" name="Straight Connector 152"/>
              <p:cNvCxnSpPr/>
              <p:nvPr/>
            </p:nvCxnSpPr>
            <p:spPr>
              <a:xfrm flipV="1">
                <a:off x="3109220" y="3886168"/>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4" name="Straight Connector 153"/>
              <p:cNvCxnSpPr/>
              <p:nvPr/>
            </p:nvCxnSpPr>
            <p:spPr>
              <a:xfrm flipV="1">
                <a:off x="-114708" y="4285698"/>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p:nvCxnSpPr>
            <p:spPr>
              <a:xfrm flipV="1">
                <a:off x="-416216" y="324598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6" name="Straight Connector 155"/>
              <p:cNvCxnSpPr/>
              <p:nvPr/>
            </p:nvCxnSpPr>
            <p:spPr>
              <a:xfrm flipV="1">
                <a:off x="3332309" y="214365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7" name="Straight Connector 156"/>
              <p:cNvCxnSpPr/>
              <p:nvPr/>
            </p:nvCxnSpPr>
            <p:spPr>
              <a:xfrm flipV="1">
                <a:off x="3880376" y="3201572"/>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158" name="Straight Connector 157"/>
              <p:cNvCxnSpPr/>
              <p:nvPr/>
            </p:nvCxnSpPr>
            <p:spPr>
              <a:xfrm flipV="1">
                <a:off x="4318097" y="2356903"/>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flipV="1">
                <a:off x="-1695756" y="2501395"/>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160" name="Straight Connector 159"/>
              <p:cNvCxnSpPr/>
              <p:nvPr/>
            </p:nvCxnSpPr>
            <p:spPr>
              <a:xfrm flipV="1">
                <a:off x="-1675377" y="4718492"/>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161" name="Straight Connector 160"/>
              <p:cNvCxnSpPr/>
              <p:nvPr/>
            </p:nvCxnSpPr>
            <p:spPr>
              <a:xfrm flipV="1">
                <a:off x="5324013" y="609536"/>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162" name="Straight Connector 161"/>
              <p:cNvCxnSpPr/>
              <p:nvPr/>
            </p:nvCxnSpPr>
            <p:spPr>
              <a:xfrm flipV="1">
                <a:off x="-401200" y="1755607"/>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163" name="Straight Connector 162"/>
              <p:cNvCxnSpPr/>
              <p:nvPr/>
            </p:nvCxnSpPr>
            <p:spPr>
              <a:xfrm flipV="1">
                <a:off x="3974858" y="291913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164" name="Rectangle 163"/>
              <p:cNvSpPr/>
              <p:nvPr/>
            </p:nvSpPr>
            <p:spPr>
              <a:xfrm>
                <a:off x="1722526" y="2234105"/>
                <a:ext cx="6832075" cy="298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65" name="Straight Connector 164"/>
              <p:cNvCxnSpPr/>
              <p:nvPr/>
            </p:nvCxnSpPr>
            <p:spPr>
              <a:xfrm flipV="1">
                <a:off x="1722526" y="223410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6" name="Straight Connector 165"/>
              <p:cNvCxnSpPr/>
              <p:nvPr/>
            </p:nvCxnSpPr>
            <p:spPr>
              <a:xfrm flipV="1">
                <a:off x="3149003" y="194222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7" name="Straight Connector 166"/>
              <p:cNvCxnSpPr/>
              <p:nvPr/>
            </p:nvCxnSpPr>
            <p:spPr>
              <a:xfrm flipV="1">
                <a:off x="3149003" y="2373152"/>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8" name="Straight Connector 167"/>
              <p:cNvCxnSpPr/>
              <p:nvPr/>
            </p:nvCxnSpPr>
            <p:spPr>
              <a:xfrm flipV="1">
                <a:off x="1497293" y="1414118"/>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69" name="Straight Connector 168"/>
              <p:cNvCxnSpPr/>
              <p:nvPr/>
            </p:nvCxnSpPr>
            <p:spPr>
              <a:xfrm flipV="1">
                <a:off x="2285609" y="3758601"/>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70" name="Straight Connector 169"/>
              <p:cNvCxnSpPr/>
              <p:nvPr/>
            </p:nvCxnSpPr>
            <p:spPr>
              <a:xfrm flipV="1">
                <a:off x="2702952" y="98319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flipV="1">
                <a:off x="1196982" y="2049618"/>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flipV="1">
                <a:off x="2097915" y="3207095"/>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3" name="Straight Connector 172"/>
              <p:cNvCxnSpPr/>
              <p:nvPr/>
            </p:nvCxnSpPr>
            <p:spPr>
              <a:xfrm flipV="1">
                <a:off x="3683128" y="298993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4" name="Straight Connector 173"/>
              <p:cNvCxnSpPr/>
              <p:nvPr/>
            </p:nvCxnSpPr>
            <p:spPr>
              <a:xfrm flipV="1">
                <a:off x="1046826" y="279922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5" name="Straight Connector 174"/>
              <p:cNvCxnSpPr/>
              <p:nvPr/>
            </p:nvCxnSpPr>
            <p:spPr>
              <a:xfrm flipV="1">
                <a:off x="2398226" y="2414850"/>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6" name="Straight Connector 175"/>
              <p:cNvCxnSpPr/>
              <p:nvPr/>
            </p:nvCxnSpPr>
            <p:spPr>
              <a:xfrm flipV="1">
                <a:off x="3937319" y="2210279"/>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7" name="Straight Connector 176"/>
              <p:cNvCxnSpPr/>
              <p:nvPr/>
            </p:nvCxnSpPr>
            <p:spPr>
              <a:xfrm flipV="1">
                <a:off x="4087475" y="237706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flipV="1">
                <a:off x="1468335" y="3669679"/>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flipV="1">
                <a:off x="4387786" y="2710644"/>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0" name="Straight Connector 179"/>
              <p:cNvCxnSpPr/>
              <p:nvPr/>
            </p:nvCxnSpPr>
            <p:spPr>
              <a:xfrm flipV="1">
                <a:off x="1347137" y="3088636"/>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1" name="Straight Connector 180"/>
              <p:cNvCxnSpPr/>
              <p:nvPr/>
            </p:nvCxnSpPr>
            <p:spPr>
              <a:xfrm flipV="1">
                <a:off x="1572371" y="412834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flipV="1">
                <a:off x="4152900" y="83308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flipV="1">
                <a:off x="1196982" y="1751610"/>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4" name="Straight Connector 183"/>
              <p:cNvCxnSpPr/>
              <p:nvPr/>
            </p:nvCxnSpPr>
            <p:spPr>
              <a:xfrm flipV="1">
                <a:off x="3136133" y="62578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185" name="Straight Connector 184"/>
              <p:cNvCxnSpPr/>
              <p:nvPr/>
            </p:nvCxnSpPr>
            <p:spPr>
              <a:xfrm flipV="1">
                <a:off x="1618490" y="3836467"/>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6" name="Straight Connector 185"/>
              <p:cNvCxnSpPr/>
              <p:nvPr/>
            </p:nvCxnSpPr>
            <p:spPr>
              <a:xfrm flipV="1">
                <a:off x="1768646" y="400325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7" name="Straight Connector 186"/>
              <p:cNvCxnSpPr/>
              <p:nvPr/>
            </p:nvCxnSpPr>
            <p:spPr>
              <a:xfrm flipV="1">
                <a:off x="3935176" y="1945459"/>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8" name="Straight Connector 187"/>
              <p:cNvCxnSpPr/>
              <p:nvPr/>
            </p:nvCxnSpPr>
            <p:spPr>
              <a:xfrm flipV="1">
                <a:off x="2773614" y="158482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89" name="Straight Connector 188"/>
              <p:cNvCxnSpPr/>
              <p:nvPr/>
            </p:nvCxnSpPr>
            <p:spPr>
              <a:xfrm flipV="1">
                <a:off x="645696" y="254385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0" name="Straight Connector 189"/>
              <p:cNvCxnSpPr/>
              <p:nvPr/>
            </p:nvCxnSpPr>
            <p:spPr>
              <a:xfrm flipV="1">
                <a:off x="3261620" y="49678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1" name="Straight Connector 190"/>
              <p:cNvCxnSpPr/>
              <p:nvPr/>
            </p:nvCxnSpPr>
            <p:spPr>
              <a:xfrm flipV="1">
                <a:off x="54728" y="2344132"/>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192" name="Straight Connector 191"/>
              <p:cNvCxnSpPr/>
              <p:nvPr/>
            </p:nvCxnSpPr>
            <p:spPr>
              <a:xfrm flipV="1">
                <a:off x="2585920" y="130843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3" name="Straight Connector 192"/>
              <p:cNvCxnSpPr/>
              <p:nvPr/>
            </p:nvCxnSpPr>
            <p:spPr>
              <a:xfrm flipV="1">
                <a:off x="1497293" y="241876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4" name="Straight Connector 193"/>
              <p:cNvCxnSpPr/>
              <p:nvPr/>
            </p:nvCxnSpPr>
            <p:spPr>
              <a:xfrm flipV="1">
                <a:off x="3224081" y="2085187"/>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5" name="Straight Connector 194"/>
              <p:cNvCxnSpPr/>
              <p:nvPr/>
            </p:nvCxnSpPr>
            <p:spPr>
              <a:xfrm flipV="1">
                <a:off x="3374236" y="2251976"/>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6" name="Straight Connector 195"/>
              <p:cNvCxnSpPr/>
              <p:nvPr/>
            </p:nvCxnSpPr>
            <p:spPr>
              <a:xfrm flipV="1">
                <a:off x="3524392" y="241876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7" name="Straight Connector 196"/>
              <p:cNvCxnSpPr/>
              <p:nvPr/>
            </p:nvCxnSpPr>
            <p:spPr>
              <a:xfrm flipV="1">
                <a:off x="3674547" y="271064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8" name="Straight Connector 197"/>
              <p:cNvCxnSpPr/>
              <p:nvPr/>
            </p:nvCxnSpPr>
            <p:spPr>
              <a:xfrm flipV="1">
                <a:off x="1479060" y="2972061"/>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199" name="Straight Connector 198"/>
              <p:cNvCxnSpPr/>
              <p:nvPr/>
            </p:nvCxnSpPr>
            <p:spPr>
              <a:xfrm flipV="1">
                <a:off x="3974858" y="291913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0" name="Straight Connector 199"/>
              <p:cNvCxnSpPr/>
              <p:nvPr/>
            </p:nvCxnSpPr>
            <p:spPr>
              <a:xfrm flipV="1">
                <a:off x="2022837" y="406239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01" name="Straight Connector 200"/>
              <p:cNvCxnSpPr/>
              <p:nvPr/>
            </p:nvCxnSpPr>
            <p:spPr>
              <a:xfrm flipV="1">
                <a:off x="2919480" y="297206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2" name="Straight Connector 201"/>
              <p:cNvCxnSpPr/>
              <p:nvPr/>
            </p:nvCxnSpPr>
            <p:spPr>
              <a:xfrm flipV="1">
                <a:off x="3674547" y="3272533"/>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3" name="Straight Connector 202"/>
              <p:cNvCxnSpPr/>
              <p:nvPr/>
            </p:nvCxnSpPr>
            <p:spPr>
              <a:xfrm flipV="1">
                <a:off x="322863" y="3044222"/>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4" name="Straight Connector 203"/>
              <p:cNvCxnSpPr/>
              <p:nvPr/>
            </p:nvCxnSpPr>
            <p:spPr>
              <a:xfrm flipV="1">
                <a:off x="2623459" y="1751610"/>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5" name="Straight Connector 204"/>
              <p:cNvCxnSpPr/>
              <p:nvPr/>
            </p:nvCxnSpPr>
            <p:spPr>
              <a:xfrm flipV="1">
                <a:off x="-1149734" y="241365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6" name="Straight Connector 205"/>
              <p:cNvCxnSpPr/>
              <p:nvPr/>
            </p:nvCxnSpPr>
            <p:spPr>
              <a:xfrm flipV="1">
                <a:off x="-276687" y="275115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7" name="Straight Connector 206"/>
              <p:cNvCxnSpPr/>
              <p:nvPr/>
            </p:nvCxnSpPr>
            <p:spPr>
              <a:xfrm flipV="1">
                <a:off x="1159443" y="336468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08" name="Straight Connector 207"/>
              <p:cNvCxnSpPr/>
              <p:nvPr/>
            </p:nvCxnSpPr>
            <p:spPr>
              <a:xfrm flipV="1">
                <a:off x="1309599" y="353147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9" name="Straight Connector 208"/>
              <p:cNvCxnSpPr/>
              <p:nvPr/>
            </p:nvCxnSpPr>
            <p:spPr>
              <a:xfrm flipV="1">
                <a:off x="3712086" y="276978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0" name="Straight Connector 209"/>
              <p:cNvCxnSpPr/>
              <p:nvPr/>
            </p:nvCxnSpPr>
            <p:spPr>
              <a:xfrm flipV="1">
                <a:off x="488158" y="316931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1" name="Straight Connector 210"/>
              <p:cNvCxnSpPr/>
              <p:nvPr/>
            </p:nvCxnSpPr>
            <p:spPr>
              <a:xfrm flipV="1">
                <a:off x="186650" y="212960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2" name="Straight Connector 211"/>
              <p:cNvCxnSpPr/>
              <p:nvPr/>
            </p:nvCxnSpPr>
            <p:spPr>
              <a:xfrm flipV="1">
                <a:off x="3935176" y="102727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3" name="Straight Connector 212"/>
              <p:cNvCxnSpPr/>
              <p:nvPr/>
            </p:nvCxnSpPr>
            <p:spPr>
              <a:xfrm flipV="1">
                <a:off x="4237630" y="188895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14" name="Rectangle 213"/>
              <p:cNvSpPr/>
              <p:nvPr/>
            </p:nvSpPr>
            <p:spPr>
              <a:xfrm>
                <a:off x="1985298" y="1203925"/>
                <a:ext cx="6832075" cy="298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15" name="Straight Connector 214"/>
              <p:cNvCxnSpPr/>
              <p:nvPr/>
            </p:nvCxnSpPr>
            <p:spPr>
              <a:xfrm flipV="1">
                <a:off x="1985298" y="120392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6" name="Straight Connector 215"/>
              <p:cNvCxnSpPr/>
              <p:nvPr/>
            </p:nvCxnSpPr>
            <p:spPr>
              <a:xfrm flipV="1">
                <a:off x="3411775" y="912045"/>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7" name="Straight Connector 216"/>
              <p:cNvCxnSpPr/>
              <p:nvPr/>
            </p:nvCxnSpPr>
            <p:spPr>
              <a:xfrm flipV="1">
                <a:off x="3411775" y="1342973"/>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8" name="Straight Connector 217"/>
              <p:cNvCxnSpPr/>
              <p:nvPr/>
            </p:nvCxnSpPr>
            <p:spPr>
              <a:xfrm flipV="1">
                <a:off x="1760065" y="383938"/>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19" name="Straight Connector 218"/>
              <p:cNvCxnSpPr/>
              <p:nvPr/>
            </p:nvCxnSpPr>
            <p:spPr>
              <a:xfrm flipV="1">
                <a:off x="2548381" y="2728421"/>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20" name="Straight Connector 219"/>
              <p:cNvCxnSpPr/>
              <p:nvPr/>
            </p:nvCxnSpPr>
            <p:spPr>
              <a:xfrm flipV="1">
                <a:off x="2965724" y="-46989"/>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1" name="Straight Connector 220"/>
              <p:cNvCxnSpPr/>
              <p:nvPr/>
            </p:nvCxnSpPr>
            <p:spPr>
              <a:xfrm flipV="1">
                <a:off x="1459754" y="1019438"/>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2" name="Straight Connector 221"/>
              <p:cNvCxnSpPr/>
              <p:nvPr/>
            </p:nvCxnSpPr>
            <p:spPr>
              <a:xfrm flipV="1">
                <a:off x="2360687" y="2176915"/>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3" name="Straight Connector 222"/>
              <p:cNvCxnSpPr/>
              <p:nvPr/>
            </p:nvCxnSpPr>
            <p:spPr>
              <a:xfrm flipV="1">
                <a:off x="3945900" y="195975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4" name="Straight Connector 223"/>
              <p:cNvCxnSpPr/>
              <p:nvPr/>
            </p:nvCxnSpPr>
            <p:spPr>
              <a:xfrm flipV="1">
                <a:off x="1309599" y="176904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5" name="Straight Connector 224"/>
              <p:cNvCxnSpPr/>
              <p:nvPr/>
            </p:nvCxnSpPr>
            <p:spPr>
              <a:xfrm flipV="1">
                <a:off x="2660998" y="1384670"/>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6" name="Straight Connector 225"/>
              <p:cNvCxnSpPr/>
              <p:nvPr/>
            </p:nvCxnSpPr>
            <p:spPr>
              <a:xfrm flipV="1">
                <a:off x="4200092" y="1180099"/>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flipV="1">
                <a:off x="4350247" y="134688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flipV="1">
                <a:off x="1731107" y="2639499"/>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flipV="1">
                <a:off x="4650558" y="1680464"/>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flipV="1">
                <a:off x="1609909" y="2058456"/>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flipV="1">
                <a:off x="1835143" y="309816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flipV="1">
                <a:off x="4415672" y="-197098"/>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flipV="1">
                <a:off x="1459754" y="721430"/>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flipV="1">
                <a:off x="3398905" y="-404393"/>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flipV="1">
                <a:off x="1881262" y="2806287"/>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flipV="1">
                <a:off x="2031418" y="297307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flipV="1">
                <a:off x="4197948" y="915279"/>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flipV="1">
                <a:off x="3036387" y="55464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flipV="1">
                <a:off x="908469" y="151367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flipV="1">
                <a:off x="3524392" y="-533399"/>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flipV="1">
                <a:off x="317500" y="1313952"/>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flipV="1">
                <a:off x="2848692" y="27825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3" name="Straight Connector 242"/>
              <p:cNvCxnSpPr/>
              <p:nvPr/>
            </p:nvCxnSpPr>
            <p:spPr>
              <a:xfrm flipV="1">
                <a:off x="1760065" y="138858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4" name="Straight Connector 243"/>
              <p:cNvCxnSpPr/>
              <p:nvPr/>
            </p:nvCxnSpPr>
            <p:spPr>
              <a:xfrm flipV="1">
                <a:off x="3486853" y="1055007"/>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5" name="Straight Connector 244"/>
              <p:cNvCxnSpPr/>
              <p:nvPr/>
            </p:nvCxnSpPr>
            <p:spPr>
              <a:xfrm flipV="1">
                <a:off x="3637009" y="1221796"/>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6" name="Straight Connector 245"/>
              <p:cNvCxnSpPr/>
              <p:nvPr/>
            </p:nvCxnSpPr>
            <p:spPr>
              <a:xfrm flipV="1">
                <a:off x="3787164" y="138858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7" name="Straight Connector 246"/>
              <p:cNvCxnSpPr/>
              <p:nvPr/>
            </p:nvCxnSpPr>
            <p:spPr>
              <a:xfrm flipV="1">
                <a:off x="3937319" y="1680464"/>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8" name="Straight Connector 247"/>
              <p:cNvCxnSpPr/>
              <p:nvPr/>
            </p:nvCxnSpPr>
            <p:spPr>
              <a:xfrm flipV="1">
                <a:off x="1741832" y="1941881"/>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49" name="Straight Connector 248"/>
              <p:cNvCxnSpPr/>
              <p:nvPr/>
            </p:nvCxnSpPr>
            <p:spPr>
              <a:xfrm flipV="1">
                <a:off x="4237630" y="188895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50" name="Straight Connector 249"/>
              <p:cNvCxnSpPr/>
              <p:nvPr/>
            </p:nvCxnSpPr>
            <p:spPr>
              <a:xfrm flipV="1">
                <a:off x="2285609" y="30322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flipV="1">
                <a:off x="3182252" y="194188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flipV="1">
                <a:off x="3937319" y="2242353"/>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flipV="1">
                <a:off x="585635" y="2014042"/>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flipV="1">
                <a:off x="2886231" y="721430"/>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flipV="1">
                <a:off x="-886961" y="138347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flipV="1">
                <a:off x="-13915" y="1720971"/>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flipV="1">
                <a:off x="1422215" y="2334509"/>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flipV="1">
                <a:off x="1572371" y="250129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flipV="1">
                <a:off x="3974858" y="173960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flipV="1">
                <a:off x="750930" y="2139133"/>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flipV="1">
                <a:off x="449422" y="109942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flipV="1">
                <a:off x="4197948" y="-2908"/>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flipV="1">
                <a:off x="3524392" y="41879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sp>
            <p:nvSpPr>
              <p:cNvPr id="264" name="Rectangle 263"/>
              <p:cNvSpPr/>
              <p:nvPr/>
            </p:nvSpPr>
            <p:spPr>
              <a:xfrm>
                <a:off x="1272060" y="3502890"/>
                <a:ext cx="6832075" cy="298942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65" name="Straight Connector 264"/>
              <p:cNvCxnSpPr/>
              <p:nvPr/>
            </p:nvCxnSpPr>
            <p:spPr>
              <a:xfrm flipV="1">
                <a:off x="1272060" y="3502890"/>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flipV="1">
                <a:off x="2698537" y="3211010"/>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7" name="Straight Connector 266"/>
              <p:cNvCxnSpPr/>
              <p:nvPr/>
            </p:nvCxnSpPr>
            <p:spPr>
              <a:xfrm flipV="1">
                <a:off x="2698537" y="3641938"/>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8" name="Straight Connector 267"/>
              <p:cNvCxnSpPr/>
              <p:nvPr/>
            </p:nvCxnSpPr>
            <p:spPr>
              <a:xfrm flipV="1">
                <a:off x="1046826" y="2682903"/>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69" name="Straight Connector 268"/>
              <p:cNvCxnSpPr/>
              <p:nvPr/>
            </p:nvCxnSpPr>
            <p:spPr>
              <a:xfrm flipV="1">
                <a:off x="1835143" y="5027386"/>
                <a:ext cx="4429587" cy="1918069"/>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270" name="Straight Connector 269"/>
              <p:cNvCxnSpPr/>
              <p:nvPr/>
            </p:nvCxnSpPr>
            <p:spPr>
              <a:xfrm flipV="1">
                <a:off x="2252485" y="225197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1" name="Straight Connector 270"/>
              <p:cNvCxnSpPr/>
              <p:nvPr/>
            </p:nvCxnSpPr>
            <p:spPr>
              <a:xfrm flipV="1">
                <a:off x="746515" y="3318403"/>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2" name="Straight Connector 271"/>
              <p:cNvCxnSpPr/>
              <p:nvPr/>
            </p:nvCxnSpPr>
            <p:spPr>
              <a:xfrm flipV="1">
                <a:off x="1647448" y="4475880"/>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3" name="Straight Connector 272"/>
              <p:cNvCxnSpPr/>
              <p:nvPr/>
            </p:nvCxnSpPr>
            <p:spPr>
              <a:xfrm flipV="1">
                <a:off x="3232662" y="4258716"/>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4" name="Straight Connector 273"/>
              <p:cNvCxnSpPr/>
              <p:nvPr/>
            </p:nvCxnSpPr>
            <p:spPr>
              <a:xfrm flipV="1">
                <a:off x="596360" y="4068011"/>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5" name="Straight Connector 274"/>
              <p:cNvCxnSpPr/>
              <p:nvPr/>
            </p:nvCxnSpPr>
            <p:spPr>
              <a:xfrm flipV="1">
                <a:off x="1947759" y="3683635"/>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6" name="Straight Connector 275"/>
              <p:cNvCxnSpPr/>
              <p:nvPr/>
            </p:nvCxnSpPr>
            <p:spPr>
              <a:xfrm flipV="1">
                <a:off x="3486853" y="3479064"/>
                <a:ext cx="4429587" cy="1918069"/>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7" name="Straight Connector 276"/>
              <p:cNvCxnSpPr/>
              <p:nvPr/>
            </p:nvCxnSpPr>
            <p:spPr>
              <a:xfrm flipV="1">
                <a:off x="3637009" y="364585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78" name="Straight Connector 277"/>
              <p:cNvCxnSpPr/>
              <p:nvPr/>
            </p:nvCxnSpPr>
            <p:spPr>
              <a:xfrm flipV="1">
                <a:off x="1017868" y="4938464"/>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79" name="Straight Connector 278"/>
              <p:cNvCxnSpPr/>
              <p:nvPr/>
            </p:nvCxnSpPr>
            <p:spPr>
              <a:xfrm flipV="1">
                <a:off x="3937319" y="3979429"/>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0" name="Straight Connector 279"/>
              <p:cNvCxnSpPr/>
              <p:nvPr/>
            </p:nvCxnSpPr>
            <p:spPr>
              <a:xfrm flipV="1">
                <a:off x="896671" y="4357421"/>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1" name="Straight Connector 280"/>
              <p:cNvCxnSpPr/>
              <p:nvPr/>
            </p:nvCxnSpPr>
            <p:spPr>
              <a:xfrm flipV="1">
                <a:off x="1121904" y="539713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2" name="Straight Connector 281"/>
              <p:cNvCxnSpPr/>
              <p:nvPr/>
            </p:nvCxnSpPr>
            <p:spPr>
              <a:xfrm flipV="1">
                <a:off x="3702434" y="2101867"/>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3" name="Straight Connector 282"/>
              <p:cNvCxnSpPr/>
              <p:nvPr/>
            </p:nvCxnSpPr>
            <p:spPr>
              <a:xfrm flipV="1">
                <a:off x="746515" y="3020395"/>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4" name="Straight Connector 283"/>
              <p:cNvCxnSpPr/>
              <p:nvPr/>
            </p:nvCxnSpPr>
            <p:spPr>
              <a:xfrm flipV="1">
                <a:off x="2685666" y="1894572"/>
                <a:ext cx="4429587" cy="1918069"/>
              </a:xfrm>
              <a:prstGeom prst="line">
                <a:avLst/>
              </a:prstGeom>
              <a:ln w="38100">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85" name="Straight Connector 284"/>
              <p:cNvCxnSpPr/>
              <p:nvPr/>
            </p:nvCxnSpPr>
            <p:spPr>
              <a:xfrm flipV="1">
                <a:off x="1168024" y="5105252"/>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6" name="Straight Connector 285"/>
              <p:cNvCxnSpPr/>
              <p:nvPr/>
            </p:nvCxnSpPr>
            <p:spPr>
              <a:xfrm flipV="1">
                <a:off x="1318179" y="527204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7" name="Straight Connector 286"/>
              <p:cNvCxnSpPr/>
              <p:nvPr/>
            </p:nvCxnSpPr>
            <p:spPr>
              <a:xfrm flipV="1">
                <a:off x="3484709" y="3214244"/>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8" name="Straight Connector 287"/>
              <p:cNvCxnSpPr/>
              <p:nvPr/>
            </p:nvCxnSpPr>
            <p:spPr>
              <a:xfrm flipV="1">
                <a:off x="2323148" y="285360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89" name="Straight Connector 288"/>
              <p:cNvCxnSpPr/>
              <p:nvPr/>
            </p:nvCxnSpPr>
            <p:spPr>
              <a:xfrm flipV="1">
                <a:off x="195230" y="3812641"/>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0" name="Straight Connector 289"/>
              <p:cNvCxnSpPr/>
              <p:nvPr/>
            </p:nvCxnSpPr>
            <p:spPr>
              <a:xfrm flipV="1">
                <a:off x="2811153" y="1765566"/>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1" name="Straight Connector 290"/>
              <p:cNvCxnSpPr/>
              <p:nvPr/>
            </p:nvCxnSpPr>
            <p:spPr>
              <a:xfrm flipV="1">
                <a:off x="-395738" y="3612917"/>
                <a:ext cx="4429587" cy="1918069"/>
              </a:xfrm>
              <a:prstGeom prst="line">
                <a:avLst/>
              </a:prstGeom>
              <a:ln w="38100">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92" name="Straight Connector 291"/>
              <p:cNvCxnSpPr/>
              <p:nvPr/>
            </p:nvCxnSpPr>
            <p:spPr>
              <a:xfrm flipV="1">
                <a:off x="2135454" y="25772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3" name="Straight Connector 292"/>
              <p:cNvCxnSpPr/>
              <p:nvPr/>
            </p:nvCxnSpPr>
            <p:spPr>
              <a:xfrm flipV="1">
                <a:off x="1046826" y="3687549"/>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4" name="Straight Connector 293"/>
              <p:cNvCxnSpPr/>
              <p:nvPr/>
            </p:nvCxnSpPr>
            <p:spPr>
              <a:xfrm flipV="1">
                <a:off x="2773614" y="3353972"/>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5" name="Straight Connector 294"/>
              <p:cNvCxnSpPr/>
              <p:nvPr/>
            </p:nvCxnSpPr>
            <p:spPr>
              <a:xfrm flipV="1">
                <a:off x="2923770" y="3520761"/>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6" name="Straight Connector 295"/>
              <p:cNvCxnSpPr/>
              <p:nvPr/>
            </p:nvCxnSpPr>
            <p:spPr>
              <a:xfrm flipV="1">
                <a:off x="3073925" y="3687549"/>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7" name="Straight Connector 296"/>
              <p:cNvCxnSpPr/>
              <p:nvPr/>
            </p:nvCxnSpPr>
            <p:spPr>
              <a:xfrm flipV="1">
                <a:off x="3224081" y="3979429"/>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8" name="Straight Connector 297"/>
              <p:cNvCxnSpPr/>
              <p:nvPr/>
            </p:nvCxnSpPr>
            <p:spPr>
              <a:xfrm flipV="1">
                <a:off x="1028594" y="4240846"/>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299" name="Straight Connector 298"/>
              <p:cNvCxnSpPr/>
              <p:nvPr/>
            </p:nvCxnSpPr>
            <p:spPr>
              <a:xfrm flipV="1">
                <a:off x="3524392" y="4187915"/>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00" name="Straight Connector 299"/>
              <p:cNvCxnSpPr/>
              <p:nvPr/>
            </p:nvCxnSpPr>
            <p:spPr>
              <a:xfrm flipV="1">
                <a:off x="1572371" y="5331180"/>
                <a:ext cx="4429587" cy="1918069"/>
              </a:xfrm>
              <a:prstGeom prst="line">
                <a:avLst/>
              </a:prstGeom>
              <a:ln w="3810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301" name="Straight Connector 300"/>
              <p:cNvCxnSpPr/>
              <p:nvPr/>
            </p:nvCxnSpPr>
            <p:spPr>
              <a:xfrm flipV="1">
                <a:off x="2469014" y="4240846"/>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2" name="Straight Connector 301"/>
              <p:cNvCxnSpPr/>
              <p:nvPr/>
            </p:nvCxnSpPr>
            <p:spPr>
              <a:xfrm flipV="1">
                <a:off x="3224081" y="4541318"/>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3" name="Straight Connector 302"/>
              <p:cNvCxnSpPr/>
              <p:nvPr/>
            </p:nvCxnSpPr>
            <p:spPr>
              <a:xfrm flipV="1">
                <a:off x="-127603" y="4313007"/>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4" name="Straight Connector 303"/>
              <p:cNvCxnSpPr/>
              <p:nvPr/>
            </p:nvCxnSpPr>
            <p:spPr>
              <a:xfrm flipV="1">
                <a:off x="2172993" y="3020395"/>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5" name="Straight Connector 304"/>
              <p:cNvCxnSpPr/>
              <p:nvPr/>
            </p:nvCxnSpPr>
            <p:spPr>
              <a:xfrm flipV="1">
                <a:off x="-1600200" y="3682444"/>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6" name="Straight Connector 305"/>
              <p:cNvCxnSpPr/>
              <p:nvPr/>
            </p:nvCxnSpPr>
            <p:spPr>
              <a:xfrm flipV="1">
                <a:off x="-727153" y="4019936"/>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7" name="Straight Connector 306"/>
              <p:cNvCxnSpPr/>
              <p:nvPr/>
            </p:nvCxnSpPr>
            <p:spPr>
              <a:xfrm flipV="1">
                <a:off x="708977" y="4633474"/>
                <a:ext cx="4429587" cy="1918069"/>
              </a:xfrm>
              <a:prstGeom prst="line">
                <a:avLst/>
              </a:prstGeom>
              <a:ln w="38100">
                <a:solidFill>
                  <a:srgbClr val="92D050"/>
                </a:solidFill>
              </a:ln>
            </p:spPr>
            <p:style>
              <a:lnRef idx="1">
                <a:schemeClr val="accent1"/>
              </a:lnRef>
              <a:fillRef idx="0">
                <a:schemeClr val="accent1"/>
              </a:fillRef>
              <a:effectRef idx="0">
                <a:schemeClr val="accent1"/>
              </a:effectRef>
              <a:fontRef idx="minor">
                <a:schemeClr val="tx1"/>
              </a:fontRef>
            </p:style>
          </p:cxnSp>
          <p:cxnSp>
            <p:nvCxnSpPr>
              <p:cNvPr id="308" name="Straight Connector 307"/>
              <p:cNvCxnSpPr/>
              <p:nvPr/>
            </p:nvCxnSpPr>
            <p:spPr>
              <a:xfrm flipV="1">
                <a:off x="859132" y="4800262"/>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9" name="Straight Connector 308"/>
              <p:cNvCxnSpPr/>
              <p:nvPr/>
            </p:nvCxnSpPr>
            <p:spPr>
              <a:xfrm flipV="1">
                <a:off x="3261620" y="4038568"/>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0" name="Straight Connector 309"/>
              <p:cNvCxnSpPr/>
              <p:nvPr/>
            </p:nvCxnSpPr>
            <p:spPr>
              <a:xfrm flipV="1">
                <a:off x="37692" y="4438098"/>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1" name="Straight Connector 310"/>
              <p:cNvCxnSpPr/>
              <p:nvPr/>
            </p:nvCxnSpPr>
            <p:spPr>
              <a:xfrm flipV="1">
                <a:off x="-263816" y="339838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2" name="Straight Connector 311"/>
              <p:cNvCxnSpPr/>
              <p:nvPr/>
            </p:nvCxnSpPr>
            <p:spPr>
              <a:xfrm flipV="1">
                <a:off x="3484709" y="2296057"/>
                <a:ext cx="4429587" cy="191806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3" name="Straight Connector 312"/>
              <p:cNvCxnSpPr/>
              <p:nvPr/>
            </p:nvCxnSpPr>
            <p:spPr>
              <a:xfrm flipV="1">
                <a:off x="4032776" y="3353972"/>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314" name="Straight Connector 313"/>
              <p:cNvCxnSpPr/>
              <p:nvPr/>
            </p:nvCxnSpPr>
            <p:spPr>
              <a:xfrm flipV="1">
                <a:off x="4470497" y="2509303"/>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315" name="Straight Connector 314"/>
              <p:cNvCxnSpPr/>
              <p:nvPr/>
            </p:nvCxnSpPr>
            <p:spPr>
              <a:xfrm flipV="1">
                <a:off x="-1543356" y="2653795"/>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316" name="Straight Connector 315"/>
              <p:cNvCxnSpPr/>
              <p:nvPr/>
            </p:nvCxnSpPr>
            <p:spPr>
              <a:xfrm flipV="1">
                <a:off x="-1522977" y="4870892"/>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317" name="Straight Connector 316"/>
              <p:cNvCxnSpPr/>
              <p:nvPr/>
            </p:nvCxnSpPr>
            <p:spPr>
              <a:xfrm flipV="1">
                <a:off x="5476413" y="761936"/>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cxnSp>
            <p:nvCxnSpPr>
              <p:cNvPr id="318" name="Straight Connector 317"/>
              <p:cNvCxnSpPr/>
              <p:nvPr/>
            </p:nvCxnSpPr>
            <p:spPr>
              <a:xfrm flipV="1">
                <a:off x="-248800" y="1908007"/>
                <a:ext cx="4429587" cy="1918069"/>
              </a:xfrm>
              <a:prstGeom prst="line">
                <a:avLst/>
              </a:prstGeom>
              <a:ln w="38100">
                <a:solidFill>
                  <a:srgbClr val="F99707"/>
                </a:solidFill>
              </a:ln>
            </p:spPr>
            <p:style>
              <a:lnRef idx="1">
                <a:schemeClr val="accent1"/>
              </a:lnRef>
              <a:fillRef idx="0">
                <a:schemeClr val="accent1"/>
              </a:fillRef>
              <a:effectRef idx="0">
                <a:schemeClr val="accent1"/>
              </a:effectRef>
              <a:fontRef idx="minor">
                <a:schemeClr val="tx1"/>
              </a:fontRef>
            </p:style>
          </p:cxnSp>
        </p:grpSp>
        <p:sp>
          <p:nvSpPr>
            <p:cNvPr id="6" name="Rectangle 5"/>
            <p:cNvSpPr/>
            <p:nvPr/>
          </p:nvSpPr>
          <p:spPr>
            <a:xfrm>
              <a:off x="0" y="1"/>
              <a:ext cx="9144000" cy="6858000"/>
            </a:xfrm>
            <a:prstGeom prst="rect">
              <a:avLst/>
            </a:prstGeom>
            <a:solidFill>
              <a:schemeClr val="bg1">
                <a:lumMod val="95000"/>
                <a:alpha val="76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Rectangle 1"/>
          <p:cNvSpPr/>
          <p:nvPr/>
        </p:nvSpPr>
        <p:spPr>
          <a:xfrm>
            <a:off x="563880" y="1371600"/>
            <a:ext cx="7924800" cy="4401205"/>
          </a:xfrm>
          <a:prstGeom prst="rect">
            <a:avLst/>
          </a:prstGeom>
        </p:spPr>
        <p:txBody>
          <a:bodyPr wrap="square">
            <a:spAutoFit/>
          </a:bodyPr>
          <a:lstStyle/>
          <a:p>
            <a:r>
              <a:rPr lang="en-US" sz="4000" b="1" dirty="0"/>
              <a:t>The link to student achievement: </a:t>
            </a:r>
          </a:p>
          <a:p>
            <a:endParaRPr lang="en-US" sz="2400" b="1" dirty="0"/>
          </a:p>
          <a:p>
            <a:r>
              <a:rPr lang="en-US" sz="2400" b="1" dirty="0"/>
              <a:t>- your </a:t>
            </a:r>
            <a:r>
              <a:rPr lang="en-US" sz="2400" b="1" dirty="0" smtClean="0"/>
              <a:t>culture </a:t>
            </a:r>
            <a:r>
              <a:rPr lang="en-US" sz="2400" b="1" dirty="0"/>
              <a:t>will determine </a:t>
            </a:r>
            <a:r>
              <a:rPr lang="en-US" sz="2400" b="1" dirty="0" smtClean="0"/>
              <a:t>conversations faculty have, </a:t>
            </a:r>
            <a:endParaRPr lang="en-US" sz="2400" b="1" dirty="0"/>
          </a:p>
          <a:p>
            <a:r>
              <a:rPr lang="en-US" sz="2400" b="1" dirty="0"/>
              <a:t>- </a:t>
            </a:r>
            <a:r>
              <a:rPr lang="en-US" sz="2400" b="1" dirty="0" smtClean="0"/>
              <a:t>conversations </a:t>
            </a:r>
            <a:r>
              <a:rPr lang="en-US" sz="2400" b="1" dirty="0"/>
              <a:t>determine </a:t>
            </a:r>
            <a:r>
              <a:rPr lang="en-US" sz="2400" b="1" dirty="0" smtClean="0"/>
              <a:t>commitment, </a:t>
            </a:r>
            <a:endParaRPr lang="en-US" sz="2400" b="1" dirty="0"/>
          </a:p>
          <a:p>
            <a:r>
              <a:rPr lang="en-US" sz="2400" b="1" dirty="0"/>
              <a:t>- </a:t>
            </a:r>
            <a:r>
              <a:rPr lang="en-US" sz="2400" b="1" dirty="0" smtClean="0"/>
              <a:t>commitment </a:t>
            </a:r>
            <a:r>
              <a:rPr lang="en-US" sz="2400" b="1" dirty="0"/>
              <a:t>will leverage </a:t>
            </a:r>
            <a:r>
              <a:rPr lang="en-US" sz="2400" b="1" dirty="0" smtClean="0"/>
              <a:t>efficacy</a:t>
            </a:r>
            <a:r>
              <a:rPr lang="en-US" sz="2400" b="1" dirty="0"/>
              <a:t>, </a:t>
            </a:r>
          </a:p>
          <a:p>
            <a:r>
              <a:rPr lang="en-US" sz="2400" b="1" dirty="0"/>
              <a:t>- </a:t>
            </a:r>
            <a:r>
              <a:rPr lang="en-US" sz="2400" b="1" dirty="0" smtClean="0"/>
              <a:t>efficacy </a:t>
            </a:r>
            <a:r>
              <a:rPr lang="en-US" sz="2400" b="1" dirty="0"/>
              <a:t>will impact </a:t>
            </a:r>
            <a:r>
              <a:rPr lang="en-US" sz="2400" b="1" dirty="0" smtClean="0"/>
              <a:t>instructional delivery, </a:t>
            </a:r>
            <a:endParaRPr lang="en-US" sz="2400" b="1" dirty="0"/>
          </a:p>
          <a:p>
            <a:endParaRPr lang="en-US" sz="2400" b="1" dirty="0"/>
          </a:p>
          <a:p>
            <a:r>
              <a:rPr lang="en-US" sz="2400" b="1" dirty="0" smtClean="0"/>
              <a:t>- instructional </a:t>
            </a:r>
            <a:r>
              <a:rPr lang="en-US" sz="2400" b="1" dirty="0"/>
              <a:t>delivery quality will impact student efficacy</a:t>
            </a:r>
            <a:r>
              <a:rPr lang="en-US" sz="2400" b="1" dirty="0" smtClean="0"/>
              <a:t>,</a:t>
            </a:r>
          </a:p>
          <a:p>
            <a:endParaRPr lang="en-US" sz="2400" b="1" dirty="0"/>
          </a:p>
          <a:p>
            <a:r>
              <a:rPr lang="en-US" sz="2400" b="1" dirty="0"/>
              <a:t>- which drives student academic performance and behavior </a:t>
            </a:r>
            <a:r>
              <a:rPr lang="en-US" sz="2400" b="1" dirty="0" smtClean="0"/>
              <a:t>	in </a:t>
            </a:r>
            <a:r>
              <a:rPr lang="en-US" sz="2400" b="1" dirty="0"/>
              <a:t>the classroom.</a:t>
            </a:r>
          </a:p>
        </p:txBody>
      </p:sp>
      <p:sp>
        <p:nvSpPr>
          <p:cNvPr id="3" name="TextBox 2"/>
          <p:cNvSpPr txBox="1"/>
          <p:nvPr/>
        </p:nvSpPr>
        <p:spPr>
          <a:xfrm>
            <a:off x="563880" y="533400"/>
            <a:ext cx="7924800" cy="646331"/>
          </a:xfrm>
          <a:prstGeom prst="rect">
            <a:avLst/>
          </a:prstGeom>
          <a:noFill/>
        </p:spPr>
        <p:txBody>
          <a:bodyPr wrap="square" rtlCol="0">
            <a:spAutoFit/>
          </a:bodyPr>
          <a:lstStyle/>
          <a:p>
            <a:r>
              <a:rPr lang="en-US" sz="3600" b="1" dirty="0"/>
              <a:t>Why Study School Culture…</a:t>
            </a:r>
          </a:p>
        </p:txBody>
      </p:sp>
      <p:grpSp>
        <p:nvGrpSpPr>
          <p:cNvPr id="328" name="Group 327"/>
          <p:cNvGrpSpPr/>
          <p:nvPr/>
        </p:nvGrpSpPr>
        <p:grpSpPr>
          <a:xfrm>
            <a:off x="637791" y="2438400"/>
            <a:ext cx="7591809" cy="3179344"/>
            <a:chOff x="637791" y="2438400"/>
            <a:chExt cx="7591809" cy="3179344"/>
          </a:xfrm>
        </p:grpSpPr>
        <p:sp>
          <p:nvSpPr>
            <p:cNvPr id="324" name="Rectangle 323"/>
            <p:cNvSpPr/>
            <p:nvPr/>
          </p:nvSpPr>
          <p:spPr>
            <a:xfrm>
              <a:off x="644827" y="2438400"/>
              <a:ext cx="3622374" cy="393337"/>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5" name="Rectangle 324"/>
            <p:cNvSpPr/>
            <p:nvPr/>
          </p:nvSpPr>
          <p:spPr>
            <a:xfrm>
              <a:off x="637791" y="2822544"/>
              <a:ext cx="7591809" cy="2171451"/>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6" name="Rectangle 325"/>
            <p:cNvSpPr/>
            <p:nvPr/>
          </p:nvSpPr>
          <p:spPr>
            <a:xfrm>
              <a:off x="638807" y="4701998"/>
              <a:ext cx="914400" cy="914400"/>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7" name="Rectangle 326"/>
            <p:cNvSpPr/>
            <p:nvPr/>
          </p:nvSpPr>
          <p:spPr>
            <a:xfrm>
              <a:off x="1553207" y="5294420"/>
              <a:ext cx="2462191" cy="323324"/>
            </a:xfrm>
            <a:prstGeom prst="rec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822064190"/>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28"/>
                                        </p:tgtEl>
                                        <p:attrNameLst>
                                          <p:attrName>style.visibility</p:attrName>
                                        </p:attrNameLst>
                                      </p:cBhvr>
                                      <p:to>
                                        <p:strVal val="visible"/>
                                      </p:to>
                                    </p:set>
                                    <p:animEffect transition="in" filter="fade">
                                      <p:cBhvr>
                                        <p:cTn id="7" dur="500"/>
                                        <p:tgtEl>
                                          <p:spTgt spid="3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1149549" y="1618169"/>
            <a:ext cx="8845296" cy="6986528"/>
          </a:xfrm>
          <a:prstGeom prst="rect">
            <a:avLst/>
          </a:prstGeom>
          <a:noFill/>
        </p:spPr>
        <p:txBody>
          <a:bodyPr wrap="square" rtlCol="0">
            <a:spAutoFit/>
          </a:bodyPr>
          <a:lstStyle/>
          <a:p>
            <a:pPr marL="160727" indent="-160727">
              <a:lnSpc>
                <a:spcPct val="200000"/>
              </a:lnSpc>
              <a:buFont typeface="Arial" panose="020B0604020202020204" pitchFamily="34" charset="0"/>
              <a:buChar char="•"/>
            </a:pPr>
            <a:r>
              <a:rPr lang="en-US" sz="2800" dirty="0"/>
              <a:t>Unrealistic goals and expectations</a:t>
            </a:r>
          </a:p>
          <a:p>
            <a:pPr marL="160727" indent="-160727">
              <a:lnSpc>
                <a:spcPct val="200000"/>
              </a:lnSpc>
              <a:buFont typeface="Arial" panose="020B0604020202020204" pitchFamily="34" charset="0"/>
              <a:buChar char="•"/>
            </a:pPr>
            <a:r>
              <a:rPr lang="en-US" sz="2800" dirty="0"/>
              <a:t>Too much too fast.</a:t>
            </a:r>
          </a:p>
          <a:p>
            <a:pPr marL="160727" indent="-160727">
              <a:lnSpc>
                <a:spcPct val="200000"/>
              </a:lnSpc>
              <a:buFont typeface="Arial" panose="020B0604020202020204" pitchFamily="34" charset="0"/>
              <a:buChar char="•"/>
            </a:pPr>
            <a:r>
              <a:rPr lang="en-US" sz="2800" dirty="0"/>
              <a:t>Problems can be patient; keep coming back.</a:t>
            </a:r>
          </a:p>
          <a:p>
            <a:pPr marL="160727" indent="-160727">
              <a:lnSpc>
                <a:spcPct val="200000"/>
              </a:lnSpc>
              <a:buFont typeface="Arial" panose="020B0604020202020204" pitchFamily="34" charset="0"/>
              <a:buChar char="•"/>
            </a:pPr>
            <a:r>
              <a:rPr lang="en-US" sz="2800" dirty="0"/>
              <a:t>Brains are wired for stories, not data.</a:t>
            </a:r>
          </a:p>
          <a:p>
            <a:pPr marL="160727" indent="-160727">
              <a:lnSpc>
                <a:spcPct val="200000"/>
              </a:lnSpc>
              <a:buFont typeface="Arial" panose="020B0604020202020204" pitchFamily="34" charset="0"/>
              <a:buChar char="•"/>
            </a:pPr>
            <a:r>
              <a:rPr lang="en-US" sz="2800" dirty="0" smtClean="0"/>
              <a:t>Too much noise.</a:t>
            </a:r>
            <a:endParaRPr lang="en-US" sz="2800" dirty="0"/>
          </a:p>
          <a:p>
            <a:pPr marL="160727" indent="-160727">
              <a:lnSpc>
                <a:spcPct val="200000"/>
              </a:lnSpc>
              <a:buFont typeface="Arial" panose="020B0604020202020204" pitchFamily="34" charset="0"/>
              <a:buChar char="•"/>
            </a:pPr>
            <a:r>
              <a:rPr lang="en-US" sz="2800" dirty="0"/>
              <a:t>Too much focus on climate.</a:t>
            </a:r>
          </a:p>
          <a:p>
            <a:pPr marL="160727" indent="-160727">
              <a:lnSpc>
                <a:spcPct val="200000"/>
              </a:lnSpc>
              <a:buFont typeface="Arial" panose="020B0604020202020204" pitchFamily="34" charset="0"/>
              <a:buChar char="•"/>
            </a:pPr>
            <a:endParaRPr lang="en-US" sz="2800" dirty="0"/>
          </a:p>
          <a:p>
            <a:pPr algn="l">
              <a:lnSpc>
                <a:spcPct val="200000"/>
              </a:lnSpc>
            </a:pPr>
            <a:endParaRPr lang="en-US" sz="2800" dirty="0"/>
          </a:p>
        </p:txBody>
      </p:sp>
      <p:sp>
        <p:nvSpPr>
          <p:cNvPr id="5" name="Title 1"/>
          <p:cNvSpPr txBox="1">
            <a:spLocks noGrp="1"/>
          </p:cNvSpPr>
          <p:nvPr>
            <p:ph type="title"/>
          </p:nvPr>
        </p:nvSpPr>
        <p:spPr>
          <a:xfrm>
            <a:off x="1149549" y="501297"/>
            <a:ext cx="8382000" cy="857250"/>
          </a:xfrm>
          <a:prstGeom prst="rect">
            <a:avLst/>
          </a:prstGeom>
        </p:spPr>
        <p:txBody>
          <a:bodyPr vert="horz" lIns="51435" tIns="25718" rIns="51435" bIns="25718"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4219" b="1" i="1" dirty="0">
                <a:solidFill>
                  <a:srgbClr val="7030A0"/>
                </a:solidFill>
                <a:latin typeface="+mn-lt"/>
              </a:rPr>
              <a:t>A few reasons why cultures </a:t>
            </a:r>
            <a:br>
              <a:rPr lang="en-US" sz="4219" b="1" i="1" dirty="0">
                <a:solidFill>
                  <a:srgbClr val="7030A0"/>
                </a:solidFill>
                <a:latin typeface="+mn-lt"/>
              </a:rPr>
            </a:br>
            <a:r>
              <a:rPr lang="en-US" sz="4219" b="1" i="1" dirty="0">
                <a:solidFill>
                  <a:srgbClr val="7030A0"/>
                </a:solidFill>
                <a:latin typeface="+mn-lt"/>
              </a:rPr>
              <a:t>do not change</a:t>
            </a:r>
          </a:p>
        </p:txBody>
      </p:sp>
    </p:spTree>
    <p:extLst>
      <p:ext uri="{BB962C8B-B14F-4D97-AF65-F5344CB8AC3E}">
        <p14:creationId xmlns:p14="http://schemas.microsoft.com/office/powerpoint/2010/main" val="2069568527"/>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74207" y="379435"/>
            <a:ext cx="8050695" cy="2585323"/>
          </a:xfrm>
          <a:prstGeom prst="rect">
            <a:avLst/>
          </a:prstGeom>
          <a:noFill/>
        </p:spPr>
        <p:txBody>
          <a:bodyPr wrap="square" rtlCol="0">
            <a:spAutoFit/>
          </a:bodyPr>
          <a:lstStyle/>
          <a:p>
            <a:r>
              <a:rPr lang="en-US" sz="4050" b="1" dirty="0"/>
              <a:t>The School Culture Typology Activity</a:t>
            </a:r>
          </a:p>
          <a:p>
            <a:r>
              <a:rPr lang="en-US" sz="4050" b="1" dirty="0"/>
              <a:t> </a:t>
            </a:r>
          </a:p>
          <a:p>
            <a:r>
              <a:rPr lang="en-US" sz="4050" b="1" dirty="0"/>
              <a:t> </a:t>
            </a:r>
          </a:p>
          <a:p>
            <a:endParaRPr lang="en-US" sz="4050" b="1" dirty="0"/>
          </a:p>
        </p:txBody>
      </p:sp>
      <p:sp>
        <p:nvSpPr>
          <p:cNvPr id="4" name="TextBox 3"/>
          <p:cNvSpPr txBox="1"/>
          <p:nvPr/>
        </p:nvSpPr>
        <p:spPr>
          <a:xfrm>
            <a:off x="266155" y="2018083"/>
            <a:ext cx="8548699" cy="3970318"/>
          </a:xfrm>
          <a:prstGeom prst="rect">
            <a:avLst/>
          </a:prstGeom>
          <a:noFill/>
        </p:spPr>
        <p:txBody>
          <a:bodyPr wrap="square" rtlCol="0">
            <a:spAutoFit/>
          </a:bodyPr>
          <a:lstStyle/>
          <a:p>
            <a:pPr marL="257174" indent="-257174">
              <a:buFont typeface="Arial" panose="020B0604020202020204" pitchFamily="34" charset="0"/>
              <a:buChar char="•"/>
            </a:pPr>
            <a:r>
              <a:rPr lang="en-US" sz="2800" dirty="0"/>
              <a:t>Twelve Domains (vantage points) of culture are presented through the lens of six school culture types.</a:t>
            </a:r>
          </a:p>
          <a:p>
            <a:pPr marL="257174" indent="-257174">
              <a:buFont typeface="Arial" panose="020B0604020202020204" pitchFamily="34" charset="0"/>
              <a:buChar char="•"/>
            </a:pPr>
            <a:r>
              <a:rPr lang="en-US" sz="2800" dirty="0">
                <a:solidFill>
                  <a:srgbClr val="00B050"/>
                </a:solidFill>
              </a:rPr>
              <a:t>Teachers determine how much each descriptor (per row) describes their school.</a:t>
            </a:r>
          </a:p>
          <a:p>
            <a:pPr marL="257174" indent="-257174">
              <a:buFont typeface="Arial" panose="020B0604020202020204" pitchFamily="34" charset="0"/>
              <a:buChar char="•"/>
            </a:pPr>
            <a:r>
              <a:rPr lang="en-US" sz="2800" dirty="0">
                <a:solidFill>
                  <a:srgbClr val="00B0F0"/>
                </a:solidFill>
              </a:rPr>
              <a:t>This activity reveals strengths and areas of concern.</a:t>
            </a:r>
          </a:p>
          <a:p>
            <a:pPr marL="257174" indent="-257174">
              <a:buFont typeface="Arial" panose="020B0604020202020204" pitchFamily="34" charset="0"/>
              <a:buChar char="•"/>
            </a:pPr>
            <a:r>
              <a:rPr lang="en-US" sz="2800" dirty="0">
                <a:solidFill>
                  <a:srgbClr val="FF0000"/>
                </a:solidFill>
              </a:rPr>
              <a:t>This activity tells us if you are/not collaborative, and how far you are from your best culture.</a:t>
            </a:r>
          </a:p>
          <a:p>
            <a:pPr marL="257174" indent="-257174">
              <a:buFont typeface="Arial" panose="020B0604020202020204" pitchFamily="34" charset="0"/>
              <a:buChar char="•"/>
            </a:pPr>
            <a:r>
              <a:rPr lang="en-US" sz="2800" dirty="0">
                <a:solidFill>
                  <a:srgbClr val="7030A0"/>
                </a:solidFill>
              </a:rPr>
              <a:t>We do this later in the school year, after the </a:t>
            </a:r>
            <a:r>
              <a:rPr lang="en-US" sz="2800" i="1" dirty="0">
                <a:solidFill>
                  <a:srgbClr val="7030A0"/>
                </a:solidFill>
              </a:rPr>
              <a:t>School Culture Survey</a:t>
            </a:r>
            <a:r>
              <a:rPr lang="en-US" sz="2800" dirty="0">
                <a:solidFill>
                  <a:srgbClr val="7030A0"/>
                </a:solidFill>
              </a:rPr>
              <a:t>.</a:t>
            </a:r>
          </a:p>
        </p:txBody>
      </p:sp>
      <p:pic>
        <p:nvPicPr>
          <p:cNvPr id="5" name="Picture 2" descr="All imag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0190" y="5943600"/>
            <a:ext cx="785917" cy="785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0808615"/>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1"/>
          <p:cNvSpPr>
            <a:spLocks noChangeArrowheads="1"/>
          </p:cNvSpPr>
          <p:nvPr/>
        </p:nvSpPr>
        <p:spPr bwMode="auto">
          <a:xfrm>
            <a:off x="87783" y="363196"/>
            <a:ext cx="8196859" cy="848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eaLnBrk="0" fontAlgn="base" hangingPunct="0">
              <a:spcBef>
                <a:spcPct val="0"/>
              </a:spcBef>
              <a:spcAft>
                <a:spcPct val="0"/>
              </a:spcAft>
            </a:pPr>
            <a:r>
              <a:rPr lang="en-US" altLang="en-US" sz="2531" dirty="0">
                <a:latin typeface="Goudy"/>
                <a:ea typeface="Times New Roman" panose="02020603050405020304" pitchFamily="18" charset="0"/>
                <a:cs typeface="Times New Roman" panose="02020603050405020304" pitchFamily="18" charset="0"/>
              </a:rPr>
              <a:t>Cultural Typology Activity:  Row Explanations (Domains)</a:t>
            </a:r>
            <a:endParaRPr lang="en-US" altLang="en-US" sz="2531" dirty="0"/>
          </a:p>
          <a:p>
            <a:pPr eaLnBrk="0" fontAlgn="base" hangingPunct="0">
              <a:spcBef>
                <a:spcPct val="0"/>
              </a:spcBef>
              <a:spcAft>
                <a:spcPct val="0"/>
              </a:spcAft>
            </a:pPr>
            <a:endParaRPr lang="en-US" altLang="en-US" sz="2531" dirty="0">
              <a:latin typeface="Arial" panose="020B0604020202020204" pitchFamily="34" charset="0"/>
            </a:endParaRPr>
          </a:p>
        </p:txBody>
      </p:sp>
      <p:grpSp>
        <p:nvGrpSpPr>
          <p:cNvPr id="26" name="Group 25"/>
          <p:cNvGrpSpPr/>
          <p:nvPr/>
        </p:nvGrpSpPr>
        <p:grpSpPr>
          <a:xfrm>
            <a:off x="323739" y="1352803"/>
            <a:ext cx="8655562" cy="784830"/>
            <a:chOff x="350662" y="457200"/>
            <a:chExt cx="8640937" cy="1046439"/>
          </a:xfrm>
        </p:grpSpPr>
        <p:sp>
          <p:nvSpPr>
            <p:cNvPr id="4" name="Rectangle 3"/>
            <p:cNvSpPr/>
            <p:nvPr/>
          </p:nvSpPr>
          <p:spPr>
            <a:xfrm>
              <a:off x="1657172" y="457200"/>
              <a:ext cx="7334427" cy="1046439"/>
            </a:xfrm>
            <a:prstGeom prst="rect">
              <a:avLst/>
            </a:prstGeom>
          </p:spPr>
          <p:txBody>
            <a:bodyPr wrap="square">
              <a:spAutoFit/>
            </a:bodyPr>
            <a:lstStyle/>
            <a:p>
              <a:r>
                <a:rPr lang="en-US" sz="1500" dirty="0">
                  <a:solidFill>
                    <a:srgbClr val="FF0000"/>
                  </a:solidFill>
                </a:rPr>
                <a:t>This row describes the degree to which teachers discuss student achievement and whether those discussions are substantive enough to encourage teachers to re-evaluate their practices.</a:t>
              </a:r>
              <a:endParaRPr lang="en-US" sz="1500" dirty="0">
                <a:solidFill>
                  <a:srgbClr val="FF0000"/>
                </a:solidFill>
                <a:latin typeface="Goudy"/>
                <a:ea typeface="Times New Roman" panose="02020603050405020304" pitchFamily="18" charset="0"/>
                <a:cs typeface="Times New Roman" panose="02020603050405020304" pitchFamily="18" charset="0"/>
              </a:endParaRPr>
            </a:p>
          </p:txBody>
        </p:sp>
        <p:sp>
          <p:nvSpPr>
            <p:cNvPr id="5" name="Rectangle 4"/>
            <p:cNvSpPr/>
            <p:nvPr/>
          </p:nvSpPr>
          <p:spPr>
            <a:xfrm>
              <a:off x="350662" y="457200"/>
              <a:ext cx="1315720" cy="1046439"/>
            </a:xfrm>
            <a:prstGeom prst="rect">
              <a:avLst/>
            </a:prstGeom>
          </p:spPr>
          <p:txBody>
            <a:bodyPr wrap="square">
              <a:spAutoFit/>
            </a:bodyPr>
            <a:lstStyle/>
            <a:p>
              <a:pPr algn="ctr"/>
              <a:r>
                <a:rPr lang="en-US" sz="1500" dirty="0">
                  <a:solidFill>
                    <a:srgbClr val="FF0000"/>
                  </a:solidFill>
                </a:rPr>
                <a:t>Row 1</a:t>
              </a:r>
            </a:p>
            <a:p>
              <a:pPr algn="ctr"/>
              <a:r>
                <a:rPr lang="en-US" sz="1500" dirty="0">
                  <a:solidFill>
                    <a:srgbClr val="FF0000"/>
                  </a:solidFill>
                </a:rPr>
                <a:t>STUDENT ACHIEVE.</a:t>
              </a:r>
              <a:endParaRPr lang="en-US" sz="1500" dirty="0">
                <a:solidFill>
                  <a:srgbClr val="FF0000"/>
                </a:solidFill>
                <a:latin typeface="Goudy"/>
                <a:ea typeface="Times New Roman" panose="02020603050405020304" pitchFamily="18" charset="0"/>
                <a:cs typeface="Times New Roman" panose="02020603050405020304" pitchFamily="18" charset="0"/>
              </a:endParaRPr>
            </a:p>
          </p:txBody>
        </p:sp>
      </p:grpSp>
      <p:grpSp>
        <p:nvGrpSpPr>
          <p:cNvPr id="25" name="Group 24"/>
          <p:cNvGrpSpPr/>
          <p:nvPr/>
        </p:nvGrpSpPr>
        <p:grpSpPr>
          <a:xfrm>
            <a:off x="119270" y="2152902"/>
            <a:ext cx="8604447" cy="784830"/>
            <a:chOff x="83962" y="1462687"/>
            <a:chExt cx="9136238" cy="1046440"/>
          </a:xfrm>
        </p:grpSpPr>
        <p:sp>
          <p:nvSpPr>
            <p:cNvPr id="6" name="Rectangle 5"/>
            <p:cNvSpPr/>
            <p:nvPr/>
          </p:nvSpPr>
          <p:spPr>
            <a:xfrm>
              <a:off x="1657173" y="1462687"/>
              <a:ext cx="7563027" cy="738664"/>
            </a:xfrm>
            <a:prstGeom prst="rect">
              <a:avLst/>
            </a:prstGeom>
          </p:spPr>
          <p:txBody>
            <a:bodyPr wrap="square">
              <a:spAutoFit/>
            </a:bodyPr>
            <a:lstStyle/>
            <a:p>
              <a:r>
                <a:rPr lang="en-US" sz="1500" dirty="0">
                  <a:solidFill>
                    <a:srgbClr val="00B0F0"/>
                  </a:solidFill>
                </a:rPr>
                <a:t>This row describes the degree to which teachers invest time observing other teachers as a means of improving each other’s practice.</a:t>
              </a:r>
              <a:endParaRPr lang="en-US" sz="1500" dirty="0">
                <a:solidFill>
                  <a:srgbClr val="00B0F0"/>
                </a:solidFill>
                <a:latin typeface="Goudy"/>
                <a:ea typeface="Times New Roman" panose="02020603050405020304" pitchFamily="18" charset="0"/>
                <a:cs typeface="Times New Roman" panose="02020603050405020304" pitchFamily="18" charset="0"/>
              </a:endParaRPr>
            </a:p>
          </p:txBody>
        </p:sp>
        <p:sp>
          <p:nvSpPr>
            <p:cNvPr id="7" name="Rectangle 6"/>
            <p:cNvSpPr/>
            <p:nvPr/>
          </p:nvSpPr>
          <p:spPr>
            <a:xfrm>
              <a:off x="83962" y="1462687"/>
              <a:ext cx="1828800" cy="1046440"/>
            </a:xfrm>
            <a:prstGeom prst="rect">
              <a:avLst/>
            </a:prstGeom>
          </p:spPr>
          <p:txBody>
            <a:bodyPr wrap="square">
              <a:spAutoFit/>
            </a:bodyPr>
            <a:lstStyle/>
            <a:p>
              <a:pPr algn="ctr"/>
              <a:r>
                <a:rPr lang="en-US" sz="1500" dirty="0">
                  <a:solidFill>
                    <a:srgbClr val="00B0F0"/>
                  </a:solidFill>
                </a:rPr>
                <a:t>Row 2</a:t>
              </a:r>
            </a:p>
            <a:p>
              <a:pPr algn="ctr"/>
              <a:r>
                <a:rPr lang="en-US" sz="1500" dirty="0">
                  <a:solidFill>
                    <a:srgbClr val="00B0F0"/>
                  </a:solidFill>
                </a:rPr>
                <a:t>COLLEGIAL AWARENESS</a:t>
              </a:r>
              <a:endParaRPr lang="en-US" sz="1500" dirty="0">
                <a:solidFill>
                  <a:srgbClr val="00B0F0"/>
                </a:solidFill>
                <a:latin typeface="Goudy"/>
                <a:ea typeface="Times New Roman" panose="02020603050405020304" pitchFamily="18" charset="0"/>
                <a:cs typeface="Times New Roman" panose="02020603050405020304" pitchFamily="18" charset="0"/>
              </a:endParaRPr>
            </a:p>
          </p:txBody>
        </p:sp>
      </p:grpSp>
      <p:grpSp>
        <p:nvGrpSpPr>
          <p:cNvPr id="28" name="Group 27"/>
          <p:cNvGrpSpPr/>
          <p:nvPr/>
        </p:nvGrpSpPr>
        <p:grpSpPr>
          <a:xfrm>
            <a:off x="208718" y="3010153"/>
            <a:ext cx="8455357" cy="784830"/>
            <a:chOff x="209372" y="2514600"/>
            <a:chExt cx="8519292" cy="1046439"/>
          </a:xfrm>
        </p:grpSpPr>
        <p:sp>
          <p:nvSpPr>
            <p:cNvPr id="8" name="Rectangle 7"/>
            <p:cNvSpPr/>
            <p:nvPr/>
          </p:nvSpPr>
          <p:spPr>
            <a:xfrm>
              <a:off x="1622836" y="2514600"/>
              <a:ext cx="7105828" cy="738663"/>
            </a:xfrm>
            <a:prstGeom prst="rect">
              <a:avLst/>
            </a:prstGeom>
          </p:spPr>
          <p:txBody>
            <a:bodyPr wrap="square">
              <a:spAutoFit/>
            </a:bodyPr>
            <a:lstStyle/>
            <a:p>
              <a:r>
                <a:rPr lang="en-US" sz="1500" dirty="0">
                  <a:solidFill>
                    <a:srgbClr val="00B050"/>
                  </a:solidFill>
                </a:rPr>
                <a:t>This row describes the degree to which there is agreement among the faculty on the educational values of the school.</a:t>
              </a:r>
              <a:endParaRPr lang="en-US" sz="1500" dirty="0">
                <a:solidFill>
                  <a:srgbClr val="00B050"/>
                </a:solidFill>
                <a:latin typeface="Goudy"/>
                <a:ea typeface="Times New Roman" panose="02020603050405020304" pitchFamily="18" charset="0"/>
                <a:cs typeface="Times New Roman" panose="02020603050405020304" pitchFamily="18" charset="0"/>
              </a:endParaRPr>
            </a:p>
          </p:txBody>
        </p:sp>
        <p:sp>
          <p:nvSpPr>
            <p:cNvPr id="9" name="Rectangle 8"/>
            <p:cNvSpPr/>
            <p:nvPr/>
          </p:nvSpPr>
          <p:spPr>
            <a:xfrm>
              <a:off x="209372" y="2514600"/>
              <a:ext cx="1457010" cy="1046439"/>
            </a:xfrm>
            <a:prstGeom prst="rect">
              <a:avLst/>
            </a:prstGeom>
          </p:spPr>
          <p:txBody>
            <a:bodyPr wrap="square">
              <a:spAutoFit/>
            </a:bodyPr>
            <a:lstStyle/>
            <a:p>
              <a:pPr algn="ctr"/>
              <a:r>
                <a:rPr lang="en-US" sz="1500" dirty="0">
                  <a:solidFill>
                    <a:srgbClr val="00B050"/>
                  </a:solidFill>
                </a:rPr>
                <a:t>Row 3</a:t>
              </a:r>
            </a:p>
            <a:p>
              <a:pPr algn="ctr"/>
              <a:r>
                <a:rPr lang="en-US" sz="1500" dirty="0">
                  <a:solidFill>
                    <a:srgbClr val="00B050"/>
                  </a:solidFill>
                </a:rPr>
                <a:t>SHARED</a:t>
              </a:r>
            </a:p>
            <a:p>
              <a:pPr algn="ctr"/>
              <a:r>
                <a:rPr lang="en-US" sz="1500" dirty="0">
                  <a:solidFill>
                    <a:srgbClr val="00B050"/>
                  </a:solidFill>
                </a:rPr>
                <a:t>VALUES</a:t>
              </a:r>
              <a:endParaRPr lang="en-US" sz="1500" dirty="0">
                <a:solidFill>
                  <a:srgbClr val="00B050"/>
                </a:solidFill>
                <a:latin typeface="Goudy"/>
                <a:ea typeface="Times New Roman" panose="02020603050405020304" pitchFamily="18" charset="0"/>
                <a:cs typeface="Times New Roman" panose="02020603050405020304" pitchFamily="18" charset="0"/>
              </a:endParaRPr>
            </a:p>
          </p:txBody>
        </p:sp>
      </p:grpSp>
      <p:grpSp>
        <p:nvGrpSpPr>
          <p:cNvPr id="27" name="Group 26"/>
          <p:cNvGrpSpPr/>
          <p:nvPr/>
        </p:nvGrpSpPr>
        <p:grpSpPr>
          <a:xfrm>
            <a:off x="-51118" y="3924553"/>
            <a:ext cx="8698158" cy="784830"/>
            <a:chOff x="-52723" y="3657600"/>
            <a:chExt cx="8891923" cy="1046439"/>
          </a:xfrm>
        </p:grpSpPr>
        <p:sp>
          <p:nvSpPr>
            <p:cNvPr id="10" name="Rectangle 9"/>
            <p:cNvSpPr/>
            <p:nvPr/>
          </p:nvSpPr>
          <p:spPr>
            <a:xfrm>
              <a:off x="1657172" y="3657600"/>
              <a:ext cx="7182028" cy="738663"/>
            </a:xfrm>
            <a:prstGeom prst="rect">
              <a:avLst/>
            </a:prstGeom>
          </p:spPr>
          <p:txBody>
            <a:bodyPr wrap="square">
              <a:spAutoFit/>
            </a:bodyPr>
            <a:lstStyle/>
            <a:p>
              <a:r>
                <a:rPr lang="en-US" sz="1500" dirty="0">
                  <a:solidFill>
                    <a:srgbClr val="7030A0"/>
                  </a:solidFill>
                </a:rPr>
                <a:t>This row describes the degree to which teachers value the opportunity to participate in decision-making concerning students.</a:t>
              </a:r>
              <a:endParaRPr lang="en-US" sz="1500" dirty="0">
                <a:solidFill>
                  <a:srgbClr val="7030A0"/>
                </a:solidFill>
                <a:latin typeface="Goudy"/>
                <a:ea typeface="Times New Roman" panose="02020603050405020304" pitchFamily="18" charset="0"/>
                <a:cs typeface="Times New Roman" panose="02020603050405020304" pitchFamily="18" charset="0"/>
              </a:endParaRPr>
            </a:p>
          </p:txBody>
        </p:sp>
        <p:sp>
          <p:nvSpPr>
            <p:cNvPr id="11" name="Rectangle 10"/>
            <p:cNvSpPr/>
            <p:nvPr/>
          </p:nvSpPr>
          <p:spPr>
            <a:xfrm>
              <a:off x="-52723" y="3657600"/>
              <a:ext cx="1981200" cy="1046439"/>
            </a:xfrm>
            <a:prstGeom prst="rect">
              <a:avLst/>
            </a:prstGeom>
          </p:spPr>
          <p:txBody>
            <a:bodyPr wrap="square">
              <a:spAutoFit/>
            </a:bodyPr>
            <a:lstStyle/>
            <a:p>
              <a:pPr algn="ctr"/>
              <a:r>
                <a:rPr lang="en-US" sz="1500" dirty="0">
                  <a:solidFill>
                    <a:srgbClr val="7030A0"/>
                  </a:solidFill>
                </a:rPr>
                <a:t>Row 4</a:t>
              </a:r>
            </a:p>
            <a:p>
              <a:pPr algn="ctr"/>
              <a:r>
                <a:rPr lang="en-US" sz="1500" dirty="0">
                  <a:solidFill>
                    <a:srgbClr val="7030A0"/>
                  </a:solidFill>
                </a:rPr>
                <a:t>DECISION</a:t>
              </a:r>
            </a:p>
            <a:p>
              <a:pPr algn="ctr"/>
              <a:r>
                <a:rPr lang="en-US" sz="1500" dirty="0">
                  <a:solidFill>
                    <a:srgbClr val="7030A0"/>
                  </a:solidFill>
                </a:rPr>
                <a:t>MAKING</a:t>
              </a:r>
              <a:endParaRPr lang="en-US" sz="1500" dirty="0">
                <a:solidFill>
                  <a:srgbClr val="7030A0"/>
                </a:solidFill>
                <a:latin typeface="Goudy"/>
                <a:ea typeface="Times New Roman" panose="02020603050405020304" pitchFamily="18" charset="0"/>
                <a:cs typeface="Times New Roman" panose="02020603050405020304" pitchFamily="18" charset="0"/>
              </a:endParaRPr>
            </a:p>
          </p:txBody>
        </p:sp>
      </p:grpSp>
      <p:grpSp>
        <p:nvGrpSpPr>
          <p:cNvPr id="24" name="Group 23"/>
          <p:cNvGrpSpPr/>
          <p:nvPr/>
        </p:nvGrpSpPr>
        <p:grpSpPr>
          <a:xfrm>
            <a:off x="-46360" y="4745680"/>
            <a:ext cx="8612461" cy="553998"/>
            <a:chOff x="42335" y="4286071"/>
            <a:chExt cx="8572384" cy="738664"/>
          </a:xfrm>
        </p:grpSpPr>
        <p:sp>
          <p:nvSpPr>
            <p:cNvPr id="12" name="Rectangle 11"/>
            <p:cNvSpPr/>
            <p:nvPr/>
          </p:nvSpPr>
          <p:spPr>
            <a:xfrm>
              <a:off x="1702206" y="4286071"/>
              <a:ext cx="6912513" cy="738664"/>
            </a:xfrm>
            <a:prstGeom prst="rect">
              <a:avLst/>
            </a:prstGeom>
          </p:spPr>
          <p:txBody>
            <a:bodyPr wrap="square">
              <a:spAutoFit/>
            </a:bodyPr>
            <a:lstStyle/>
            <a:p>
              <a:r>
                <a:rPr lang="en-US" sz="1500" dirty="0"/>
                <a:t>This row describes the degree to which teachers value the opportunity to experiment with new ideas in the classroom.</a:t>
              </a:r>
              <a:endParaRPr lang="en-US" sz="1500" dirty="0">
                <a:latin typeface="Goudy"/>
                <a:ea typeface="Times New Roman" panose="02020603050405020304" pitchFamily="18" charset="0"/>
                <a:cs typeface="Times New Roman" panose="02020603050405020304" pitchFamily="18" charset="0"/>
              </a:endParaRPr>
            </a:p>
          </p:txBody>
        </p:sp>
        <p:sp>
          <p:nvSpPr>
            <p:cNvPr id="13" name="Rectangle 12"/>
            <p:cNvSpPr/>
            <p:nvPr/>
          </p:nvSpPr>
          <p:spPr>
            <a:xfrm>
              <a:off x="42335" y="4286071"/>
              <a:ext cx="1905000" cy="738664"/>
            </a:xfrm>
            <a:prstGeom prst="rect">
              <a:avLst/>
            </a:prstGeom>
          </p:spPr>
          <p:txBody>
            <a:bodyPr wrap="square">
              <a:spAutoFit/>
            </a:bodyPr>
            <a:lstStyle/>
            <a:p>
              <a:pPr algn="ctr"/>
              <a:r>
                <a:rPr lang="en-US" sz="1500" dirty="0"/>
                <a:t>Row 5</a:t>
              </a:r>
            </a:p>
            <a:p>
              <a:pPr algn="ctr"/>
              <a:r>
                <a:rPr lang="en-US" sz="1500" dirty="0"/>
                <a:t>RISK-TAKING</a:t>
              </a:r>
            </a:p>
          </p:txBody>
        </p:sp>
      </p:grpSp>
      <p:grpSp>
        <p:nvGrpSpPr>
          <p:cNvPr id="23" name="Group 22"/>
          <p:cNvGrpSpPr/>
          <p:nvPr/>
        </p:nvGrpSpPr>
        <p:grpSpPr>
          <a:xfrm>
            <a:off x="46845" y="5378126"/>
            <a:ext cx="8549075" cy="553998"/>
            <a:chOff x="0" y="5420380"/>
            <a:chExt cx="8956235" cy="738664"/>
          </a:xfrm>
        </p:grpSpPr>
        <p:sp>
          <p:nvSpPr>
            <p:cNvPr id="14" name="Rectangle 13"/>
            <p:cNvSpPr/>
            <p:nvPr/>
          </p:nvSpPr>
          <p:spPr>
            <a:xfrm>
              <a:off x="1623145" y="5420380"/>
              <a:ext cx="7333090" cy="430886"/>
            </a:xfrm>
            <a:prstGeom prst="rect">
              <a:avLst/>
            </a:prstGeom>
          </p:spPr>
          <p:txBody>
            <a:bodyPr wrap="square">
              <a:spAutoFit/>
            </a:bodyPr>
            <a:lstStyle/>
            <a:p>
              <a:r>
                <a:rPr lang="en-US" sz="1500" dirty="0">
                  <a:solidFill>
                    <a:schemeClr val="accent5">
                      <a:lumMod val="75000"/>
                    </a:schemeClr>
                  </a:solidFill>
                </a:rPr>
                <a:t>This row describes the degree to which trust is demonstrated among faculty members.</a:t>
              </a:r>
              <a:endParaRPr lang="en-US" sz="1500" dirty="0">
                <a:solidFill>
                  <a:schemeClr val="accent5">
                    <a:lumMod val="75000"/>
                  </a:schemeClr>
                </a:solidFill>
                <a:latin typeface="Goudy"/>
                <a:ea typeface="Times New Roman" panose="02020603050405020304" pitchFamily="18" charset="0"/>
                <a:cs typeface="Times New Roman" panose="02020603050405020304" pitchFamily="18" charset="0"/>
              </a:endParaRPr>
            </a:p>
          </p:txBody>
        </p:sp>
        <p:sp>
          <p:nvSpPr>
            <p:cNvPr id="15" name="Rectangle 14"/>
            <p:cNvSpPr/>
            <p:nvPr/>
          </p:nvSpPr>
          <p:spPr>
            <a:xfrm>
              <a:off x="0" y="5420380"/>
              <a:ext cx="1813560" cy="738664"/>
            </a:xfrm>
            <a:prstGeom prst="rect">
              <a:avLst/>
            </a:prstGeom>
          </p:spPr>
          <p:txBody>
            <a:bodyPr wrap="square">
              <a:spAutoFit/>
            </a:bodyPr>
            <a:lstStyle/>
            <a:p>
              <a:pPr algn="ctr"/>
              <a:r>
                <a:rPr lang="en-US" sz="1500" dirty="0">
                  <a:solidFill>
                    <a:schemeClr val="accent5">
                      <a:lumMod val="75000"/>
                    </a:schemeClr>
                  </a:solidFill>
                </a:rPr>
                <a:t>Row 6</a:t>
              </a:r>
            </a:p>
            <a:p>
              <a:pPr algn="ctr"/>
              <a:r>
                <a:rPr lang="en-US" sz="1500" dirty="0">
                  <a:solidFill>
                    <a:schemeClr val="accent5">
                      <a:lumMod val="75000"/>
                    </a:schemeClr>
                  </a:solidFill>
                </a:rPr>
                <a:t>TRUST</a:t>
              </a:r>
            </a:p>
          </p:txBody>
        </p:sp>
      </p:grpSp>
      <p:pic>
        <p:nvPicPr>
          <p:cNvPr id="21" name="Picture 2" descr="All imag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0190" y="5943600"/>
            <a:ext cx="785917" cy="785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0138332"/>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p:cNvGrpSpPr/>
          <p:nvPr/>
        </p:nvGrpSpPr>
        <p:grpSpPr>
          <a:xfrm>
            <a:off x="234280" y="1526486"/>
            <a:ext cx="8463879" cy="553998"/>
            <a:chOff x="-76200" y="762000"/>
            <a:chExt cx="9144000" cy="738664"/>
          </a:xfrm>
        </p:grpSpPr>
        <p:sp>
          <p:nvSpPr>
            <p:cNvPr id="3" name="Rectangle 2"/>
            <p:cNvSpPr/>
            <p:nvPr/>
          </p:nvSpPr>
          <p:spPr>
            <a:xfrm>
              <a:off x="1660302" y="762000"/>
              <a:ext cx="7407498" cy="738664"/>
            </a:xfrm>
            <a:prstGeom prst="rect">
              <a:avLst/>
            </a:prstGeom>
          </p:spPr>
          <p:txBody>
            <a:bodyPr wrap="square">
              <a:spAutoFit/>
            </a:bodyPr>
            <a:lstStyle/>
            <a:p>
              <a:r>
                <a:rPr lang="en-US" sz="1500" dirty="0">
                  <a:solidFill>
                    <a:srgbClr val="FF0000"/>
                  </a:solidFill>
                </a:rPr>
                <a:t>This row describes the degree to which giving and getting assistance from other teachers is accepted.</a:t>
              </a:r>
              <a:endParaRPr lang="en-US" sz="1500" dirty="0">
                <a:solidFill>
                  <a:srgbClr val="FF0000"/>
                </a:solidFill>
                <a:latin typeface="Goudy"/>
                <a:ea typeface="Times New Roman" panose="02020603050405020304" pitchFamily="18" charset="0"/>
                <a:cs typeface="Times New Roman" panose="02020603050405020304" pitchFamily="18" charset="0"/>
              </a:endParaRPr>
            </a:p>
          </p:txBody>
        </p:sp>
        <p:sp>
          <p:nvSpPr>
            <p:cNvPr id="4" name="Rectangle 3"/>
            <p:cNvSpPr/>
            <p:nvPr/>
          </p:nvSpPr>
          <p:spPr>
            <a:xfrm>
              <a:off x="-76200" y="762000"/>
              <a:ext cx="1676400" cy="738664"/>
            </a:xfrm>
            <a:prstGeom prst="rect">
              <a:avLst/>
            </a:prstGeom>
          </p:spPr>
          <p:txBody>
            <a:bodyPr wrap="square">
              <a:spAutoFit/>
            </a:bodyPr>
            <a:lstStyle/>
            <a:p>
              <a:pPr algn="ctr"/>
              <a:r>
                <a:rPr lang="en-US" sz="1500" dirty="0">
                  <a:solidFill>
                    <a:srgbClr val="FF0000"/>
                  </a:solidFill>
                </a:rPr>
                <a:t>Row 7</a:t>
              </a:r>
            </a:p>
            <a:p>
              <a:pPr algn="ctr"/>
              <a:r>
                <a:rPr lang="en-US" sz="1500" dirty="0">
                  <a:solidFill>
                    <a:srgbClr val="FF0000"/>
                  </a:solidFill>
                </a:rPr>
                <a:t>OPENNESS</a:t>
              </a:r>
            </a:p>
          </p:txBody>
        </p:sp>
      </p:grpSp>
      <p:grpSp>
        <p:nvGrpSpPr>
          <p:cNvPr id="17" name="Group 16"/>
          <p:cNvGrpSpPr/>
          <p:nvPr/>
        </p:nvGrpSpPr>
        <p:grpSpPr>
          <a:xfrm>
            <a:off x="144828" y="2210052"/>
            <a:ext cx="8438321" cy="553998"/>
            <a:chOff x="-92298" y="1711896"/>
            <a:chExt cx="8404257" cy="738664"/>
          </a:xfrm>
        </p:grpSpPr>
        <p:sp>
          <p:nvSpPr>
            <p:cNvPr id="5" name="Rectangle 4"/>
            <p:cNvSpPr/>
            <p:nvPr/>
          </p:nvSpPr>
          <p:spPr>
            <a:xfrm>
              <a:off x="1600200" y="1711896"/>
              <a:ext cx="6711759" cy="738664"/>
            </a:xfrm>
            <a:prstGeom prst="rect">
              <a:avLst/>
            </a:prstGeom>
          </p:spPr>
          <p:txBody>
            <a:bodyPr wrap="square">
              <a:spAutoFit/>
            </a:bodyPr>
            <a:lstStyle/>
            <a:p>
              <a:r>
                <a:rPr lang="en-US" sz="1500" dirty="0">
                  <a:solidFill>
                    <a:srgbClr val="00B0F0"/>
                  </a:solidFill>
                </a:rPr>
                <a:t>This row describes the degree to which parents are valued as contributing to the educational process. </a:t>
              </a:r>
              <a:endParaRPr lang="en-US" sz="1500" dirty="0">
                <a:solidFill>
                  <a:srgbClr val="00B0F0"/>
                </a:solidFill>
                <a:latin typeface="Goudy"/>
                <a:ea typeface="Times New Roman" panose="02020603050405020304" pitchFamily="18" charset="0"/>
                <a:cs typeface="Times New Roman" panose="02020603050405020304" pitchFamily="18" charset="0"/>
              </a:endParaRPr>
            </a:p>
          </p:txBody>
        </p:sp>
        <p:sp>
          <p:nvSpPr>
            <p:cNvPr id="6" name="Rectangle 5"/>
            <p:cNvSpPr/>
            <p:nvPr/>
          </p:nvSpPr>
          <p:spPr>
            <a:xfrm>
              <a:off x="-92298" y="1711896"/>
              <a:ext cx="1752600" cy="738664"/>
            </a:xfrm>
            <a:prstGeom prst="rect">
              <a:avLst/>
            </a:prstGeom>
          </p:spPr>
          <p:txBody>
            <a:bodyPr wrap="square">
              <a:spAutoFit/>
            </a:bodyPr>
            <a:lstStyle/>
            <a:p>
              <a:pPr algn="ctr"/>
              <a:r>
                <a:rPr lang="en-US" sz="1500" dirty="0">
                  <a:solidFill>
                    <a:srgbClr val="00B0F0"/>
                  </a:solidFill>
                </a:rPr>
                <a:t>Row 8</a:t>
              </a:r>
            </a:p>
            <a:p>
              <a:pPr algn="ctr"/>
              <a:r>
                <a:rPr lang="en-US" sz="1500" dirty="0">
                  <a:solidFill>
                    <a:srgbClr val="00B0F0"/>
                  </a:solidFill>
                </a:rPr>
                <a:t>PARENT RELATIONS</a:t>
              </a:r>
              <a:endParaRPr lang="en-US" sz="1500" dirty="0">
                <a:solidFill>
                  <a:srgbClr val="00B0F0"/>
                </a:solidFill>
                <a:latin typeface="Goudy"/>
                <a:ea typeface="Times New Roman" panose="02020603050405020304" pitchFamily="18" charset="0"/>
                <a:cs typeface="Times New Roman" panose="02020603050405020304" pitchFamily="18" charset="0"/>
              </a:endParaRPr>
            </a:p>
          </p:txBody>
        </p:sp>
      </p:grpSp>
      <p:grpSp>
        <p:nvGrpSpPr>
          <p:cNvPr id="18" name="Group 17"/>
          <p:cNvGrpSpPr/>
          <p:nvPr/>
        </p:nvGrpSpPr>
        <p:grpSpPr>
          <a:xfrm>
            <a:off x="144828" y="2991356"/>
            <a:ext cx="7897355" cy="784830"/>
            <a:chOff x="-161847" y="2931097"/>
            <a:chExt cx="8912925" cy="1046439"/>
          </a:xfrm>
        </p:grpSpPr>
        <p:sp>
          <p:nvSpPr>
            <p:cNvPr id="7" name="Rectangle 6"/>
            <p:cNvSpPr/>
            <p:nvPr/>
          </p:nvSpPr>
          <p:spPr>
            <a:xfrm>
              <a:off x="1772558" y="2931097"/>
              <a:ext cx="6978520" cy="738663"/>
            </a:xfrm>
            <a:prstGeom prst="rect">
              <a:avLst/>
            </a:prstGeom>
          </p:spPr>
          <p:txBody>
            <a:bodyPr wrap="square">
              <a:spAutoFit/>
            </a:bodyPr>
            <a:lstStyle/>
            <a:p>
              <a:r>
                <a:rPr lang="en-US" sz="1500" dirty="0">
                  <a:solidFill>
                    <a:srgbClr val="00B050"/>
                  </a:solidFill>
                </a:rPr>
                <a:t>This row describes the degree to which the principal influences the collaborative processes.</a:t>
              </a:r>
              <a:endParaRPr lang="en-US" sz="1500" dirty="0">
                <a:solidFill>
                  <a:srgbClr val="00B050"/>
                </a:solidFill>
                <a:latin typeface="Goudy"/>
                <a:ea typeface="Times New Roman" panose="02020603050405020304" pitchFamily="18" charset="0"/>
                <a:cs typeface="Times New Roman" panose="02020603050405020304" pitchFamily="18" charset="0"/>
              </a:endParaRPr>
            </a:p>
          </p:txBody>
        </p:sp>
        <p:sp>
          <p:nvSpPr>
            <p:cNvPr id="8" name="Rectangle 7"/>
            <p:cNvSpPr/>
            <p:nvPr/>
          </p:nvSpPr>
          <p:spPr>
            <a:xfrm>
              <a:off x="-161847" y="2931097"/>
              <a:ext cx="1981200" cy="1046439"/>
            </a:xfrm>
            <a:prstGeom prst="rect">
              <a:avLst/>
            </a:prstGeom>
          </p:spPr>
          <p:txBody>
            <a:bodyPr wrap="square">
              <a:spAutoFit/>
            </a:bodyPr>
            <a:lstStyle/>
            <a:p>
              <a:pPr algn="ctr"/>
              <a:r>
                <a:rPr lang="en-US" sz="1500" dirty="0">
                  <a:solidFill>
                    <a:srgbClr val="00B050"/>
                  </a:solidFill>
                </a:rPr>
                <a:t>Row 9</a:t>
              </a:r>
            </a:p>
            <a:p>
              <a:pPr algn="ctr"/>
              <a:r>
                <a:rPr lang="en-US" sz="1500" dirty="0">
                  <a:solidFill>
                    <a:srgbClr val="00B050"/>
                  </a:solidFill>
                </a:rPr>
                <a:t>LEADERSHIP</a:t>
              </a:r>
            </a:p>
            <a:p>
              <a:pPr algn="ctr"/>
              <a:endParaRPr lang="en-US" sz="1500" dirty="0">
                <a:solidFill>
                  <a:srgbClr val="00B050"/>
                </a:solidFill>
              </a:endParaRPr>
            </a:p>
          </p:txBody>
        </p:sp>
      </p:grpSp>
      <p:grpSp>
        <p:nvGrpSpPr>
          <p:cNvPr id="21" name="Group 20"/>
          <p:cNvGrpSpPr/>
          <p:nvPr/>
        </p:nvGrpSpPr>
        <p:grpSpPr>
          <a:xfrm>
            <a:off x="80928" y="3753101"/>
            <a:ext cx="8706678" cy="553998"/>
            <a:chOff x="-114300" y="3733800"/>
            <a:chExt cx="8877300" cy="738664"/>
          </a:xfrm>
        </p:grpSpPr>
        <p:sp>
          <p:nvSpPr>
            <p:cNvPr id="9" name="Rectangle 8"/>
            <p:cNvSpPr/>
            <p:nvPr/>
          </p:nvSpPr>
          <p:spPr>
            <a:xfrm>
              <a:off x="1708102" y="3733800"/>
              <a:ext cx="7054898" cy="738664"/>
            </a:xfrm>
            <a:prstGeom prst="rect">
              <a:avLst/>
            </a:prstGeom>
          </p:spPr>
          <p:txBody>
            <a:bodyPr wrap="square">
              <a:spAutoFit/>
            </a:bodyPr>
            <a:lstStyle/>
            <a:p>
              <a:r>
                <a:rPr lang="en-US" sz="1500" dirty="0">
                  <a:solidFill>
                    <a:srgbClr val="7030A0"/>
                  </a:solidFill>
                </a:rPr>
                <a:t>This row describes the degree to which written and unwritten rules and expectations regulate communication throughout the school.</a:t>
              </a:r>
              <a:endParaRPr lang="en-US" sz="1500" dirty="0">
                <a:solidFill>
                  <a:srgbClr val="7030A0"/>
                </a:solidFill>
                <a:latin typeface="Goudy"/>
                <a:ea typeface="Times New Roman" panose="02020603050405020304" pitchFamily="18" charset="0"/>
                <a:cs typeface="Times New Roman" panose="02020603050405020304" pitchFamily="18" charset="0"/>
              </a:endParaRPr>
            </a:p>
          </p:txBody>
        </p:sp>
        <p:sp>
          <p:nvSpPr>
            <p:cNvPr id="10" name="Rectangle 9"/>
            <p:cNvSpPr/>
            <p:nvPr/>
          </p:nvSpPr>
          <p:spPr>
            <a:xfrm>
              <a:off x="-114300" y="3733800"/>
              <a:ext cx="1905000" cy="738664"/>
            </a:xfrm>
            <a:prstGeom prst="rect">
              <a:avLst/>
            </a:prstGeom>
          </p:spPr>
          <p:txBody>
            <a:bodyPr wrap="square">
              <a:spAutoFit/>
            </a:bodyPr>
            <a:lstStyle/>
            <a:p>
              <a:pPr algn="ctr"/>
              <a:r>
                <a:rPr lang="en-US" sz="1500" dirty="0">
                  <a:solidFill>
                    <a:srgbClr val="7030A0"/>
                  </a:solidFill>
                </a:rPr>
                <a:t>Row 10</a:t>
              </a:r>
            </a:p>
            <a:p>
              <a:pPr algn="ctr"/>
              <a:r>
                <a:rPr lang="en-US" sz="1500" dirty="0">
                  <a:solidFill>
                    <a:srgbClr val="7030A0"/>
                  </a:solidFill>
                </a:rPr>
                <a:t>COMMUNIC.</a:t>
              </a:r>
            </a:p>
          </p:txBody>
        </p:sp>
      </p:grpSp>
      <p:grpSp>
        <p:nvGrpSpPr>
          <p:cNvPr id="20" name="Group 19"/>
          <p:cNvGrpSpPr/>
          <p:nvPr/>
        </p:nvGrpSpPr>
        <p:grpSpPr>
          <a:xfrm>
            <a:off x="135426" y="4514848"/>
            <a:ext cx="8524395" cy="553998"/>
            <a:chOff x="-31466" y="4702314"/>
            <a:chExt cx="8880113" cy="738664"/>
          </a:xfrm>
        </p:grpSpPr>
        <p:sp>
          <p:nvSpPr>
            <p:cNvPr id="11" name="Rectangle 10"/>
            <p:cNvSpPr/>
            <p:nvPr/>
          </p:nvSpPr>
          <p:spPr>
            <a:xfrm>
              <a:off x="1752600" y="4702314"/>
              <a:ext cx="7096047" cy="738664"/>
            </a:xfrm>
            <a:prstGeom prst="rect">
              <a:avLst/>
            </a:prstGeom>
          </p:spPr>
          <p:txBody>
            <a:bodyPr wrap="square">
              <a:spAutoFit/>
            </a:bodyPr>
            <a:lstStyle/>
            <a:p>
              <a:r>
                <a:rPr lang="en-US" sz="1500" dirty="0"/>
                <a:t>This row describes the degree the degree existing faculty support the adjustment of new teachers to the school.</a:t>
              </a:r>
              <a:endParaRPr lang="en-US" sz="1500" dirty="0">
                <a:latin typeface="Goudy"/>
                <a:ea typeface="Times New Roman" panose="02020603050405020304" pitchFamily="18" charset="0"/>
                <a:cs typeface="Times New Roman" panose="02020603050405020304" pitchFamily="18" charset="0"/>
              </a:endParaRPr>
            </a:p>
          </p:txBody>
        </p:sp>
        <p:sp>
          <p:nvSpPr>
            <p:cNvPr id="12" name="Rectangle 11"/>
            <p:cNvSpPr/>
            <p:nvPr/>
          </p:nvSpPr>
          <p:spPr>
            <a:xfrm>
              <a:off x="-31466" y="4702314"/>
              <a:ext cx="1822165" cy="738664"/>
            </a:xfrm>
            <a:prstGeom prst="rect">
              <a:avLst/>
            </a:prstGeom>
          </p:spPr>
          <p:txBody>
            <a:bodyPr wrap="square">
              <a:spAutoFit/>
            </a:bodyPr>
            <a:lstStyle/>
            <a:p>
              <a:pPr algn="ctr"/>
              <a:r>
                <a:rPr lang="en-US" sz="1500" dirty="0"/>
                <a:t>Row 11</a:t>
              </a:r>
            </a:p>
            <a:p>
              <a:pPr algn="ctr"/>
              <a:r>
                <a:rPr lang="en-US" sz="1500" dirty="0"/>
                <a:t>SOCIALIZATION</a:t>
              </a:r>
            </a:p>
          </p:txBody>
        </p:sp>
      </p:grpSp>
      <p:grpSp>
        <p:nvGrpSpPr>
          <p:cNvPr id="19" name="Group 18"/>
          <p:cNvGrpSpPr/>
          <p:nvPr/>
        </p:nvGrpSpPr>
        <p:grpSpPr>
          <a:xfrm>
            <a:off x="191688" y="5181850"/>
            <a:ext cx="7528563" cy="553998"/>
            <a:chOff x="0" y="5613737"/>
            <a:chExt cx="7557628" cy="738664"/>
          </a:xfrm>
        </p:grpSpPr>
        <p:sp>
          <p:nvSpPr>
            <p:cNvPr id="13" name="Rectangle 12"/>
            <p:cNvSpPr/>
            <p:nvPr/>
          </p:nvSpPr>
          <p:spPr>
            <a:xfrm>
              <a:off x="2077301" y="5613737"/>
              <a:ext cx="5480327" cy="738664"/>
            </a:xfrm>
            <a:prstGeom prst="rect">
              <a:avLst/>
            </a:prstGeom>
          </p:spPr>
          <p:txBody>
            <a:bodyPr wrap="none">
              <a:spAutoFit/>
            </a:bodyPr>
            <a:lstStyle/>
            <a:p>
              <a:r>
                <a:rPr lang="en-US" sz="1500" dirty="0">
                  <a:solidFill>
                    <a:schemeClr val="accent4">
                      <a:lumMod val="75000"/>
                    </a:schemeClr>
                  </a:solidFill>
                </a:rPr>
                <a:t>This row describes the degree to which the school’s past influences </a:t>
              </a:r>
            </a:p>
            <a:p>
              <a:r>
                <a:rPr lang="en-US" sz="1500" dirty="0">
                  <a:solidFill>
                    <a:schemeClr val="accent4">
                      <a:lumMod val="75000"/>
                    </a:schemeClr>
                  </a:solidFill>
                </a:rPr>
                <a:t>the school’s present and future.</a:t>
              </a:r>
              <a:endParaRPr lang="en-US" sz="1500" dirty="0">
                <a:solidFill>
                  <a:schemeClr val="accent4">
                    <a:lumMod val="75000"/>
                  </a:schemeClr>
                </a:solidFill>
                <a:latin typeface="Goudy"/>
                <a:ea typeface="Times New Roman" panose="02020603050405020304" pitchFamily="18" charset="0"/>
                <a:cs typeface="Times New Roman" panose="02020603050405020304" pitchFamily="18" charset="0"/>
              </a:endParaRPr>
            </a:p>
          </p:txBody>
        </p:sp>
        <p:sp>
          <p:nvSpPr>
            <p:cNvPr id="14" name="Rectangle 13"/>
            <p:cNvSpPr/>
            <p:nvPr/>
          </p:nvSpPr>
          <p:spPr>
            <a:xfrm>
              <a:off x="0" y="5613737"/>
              <a:ext cx="1613470" cy="738664"/>
            </a:xfrm>
            <a:prstGeom prst="rect">
              <a:avLst/>
            </a:prstGeom>
          </p:spPr>
          <p:txBody>
            <a:bodyPr wrap="square">
              <a:spAutoFit/>
            </a:bodyPr>
            <a:lstStyle/>
            <a:p>
              <a:pPr algn="ctr"/>
              <a:r>
                <a:rPr lang="en-US" sz="1500" dirty="0">
                  <a:solidFill>
                    <a:schemeClr val="accent4">
                      <a:lumMod val="75000"/>
                    </a:schemeClr>
                  </a:solidFill>
                </a:rPr>
                <a:t>Row 12</a:t>
              </a:r>
            </a:p>
            <a:p>
              <a:pPr algn="ctr"/>
              <a:r>
                <a:rPr lang="en-US" sz="1500" dirty="0">
                  <a:solidFill>
                    <a:schemeClr val="accent4">
                      <a:lumMod val="75000"/>
                    </a:schemeClr>
                  </a:solidFill>
                </a:rPr>
                <a:t>ORG. HISTORY</a:t>
              </a:r>
              <a:endParaRPr lang="en-US" sz="1500" dirty="0">
                <a:solidFill>
                  <a:schemeClr val="accent4">
                    <a:lumMod val="75000"/>
                  </a:schemeClr>
                </a:solidFill>
                <a:latin typeface="Goudy"/>
                <a:ea typeface="Times New Roman" panose="02020603050405020304" pitchFamily="18" charset="0"/>
                <a:cs typeface="Times New Roman" panose="02020603050405020304" pitchFamily="18" charset="0"/>
              </a:endParaRPr>
            </a:p>
          </p:txBody>
        </p:sp>
      </p:grpSp>
      <p:sp>
        <p:nvSpPr>
          <p:cNvPr id="15" name="Rectangle 1"/>
          <p:cNvSpPr>
            <a:spLocks noChangeArrowheads="1"/>
          </p:cNvSpPr>
          <p:nvPr/>
        </p:nvSpPr>
        <p:spPr bwMode="auto">
          <a:xfrm>
            <a:off x="80927" y="374782"/>
            <a:ext cx="8884145" cy="8481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eaLnBrk="0" fontAlgn="base" hangingPunct="0">
              <a:spcBef>
                <a:spcPct val="0"/>
              </a:spcBef>
              <a:spcAft>
                <a:spcPct val="0"/>
              </a:spcAft>
            </a:pPr>
            <a:r>
              <a:rPr lang="en-US" altLang="en-US" sz="2531" dirty="0">
                <a:latin typeface="Goudy"/>
                <a:ea typeface="Times New Roman" panose="02020603050405020304" pitchFamily="18" charset="0"/>
                <a:cs typeface="Times New Roman" panose="02020603050405020304" pitchFamily="18" charset="0"/>
              </a:rPr>
              <a:t>Cultural Typology Activity:  Row Explanations (Domains)</a:t>
            </a:r>
            <a:endParaRPr lang="en-US" altLang="en-US" sz="2531" dirty="0"/>
          </a:p>
          <a:p>
            <a:pPr eaLnBrk="0" fontAlgn="base" hangingPunct="0">
              <a:spcBef>
                <a:spcPct val="0"/>
              </a:spcBef>
              <a:spcAft>
                <a:spcPct val="0"/>
              </a:spcAft>
            </a:pPr>
            <a:endParaRPr lang="en-US" altLang="en-US" sz="2531" dirty="0">
              <a:latin typeface="Arial" panose="020B0604020202020204" pitchFamily="34" charset="0"/>
            </a:endParaRPr>
          </a:p>
        </p:txBody>
      </p:sp>
      <p:pic>
        <p:nvPicPr>
          <p:cNvPr id="22" name="Picture 2" descr="All imag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190190" y="5943600"/>
            <a:ext cx="785917" cy="785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43834589"/>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7300" y="85191"/>
            <a:ext cx="7680800" cy="611706"/>
          </a:xfrm>
          <a:prstGeom prst="rect">
            <a:avLst/>
          </a:prstGeom>
          <a:noFill/>
        </p:spPr>
        <p:txBody>
          <a:bodyPr wrap="square" rtlCol="0">
            <a:spAutoFit/>
          </a:bodyPr>
          <a:lstStyle/>
          <a:p>
            <a:r>
              <a:rPr lang="en-US" sz="3375" dirty="0"/>
              <a:t>School Culture Typology Activity </a:t>
            </a:r>
            <a:r>
              <a:rPr lang="en-US" sz="3375" dirty="0" smtClean="0">
                <a:solidFill>
                  <a:srgbClr val="FF0000"/>
                </a:solidFill>
              </a:rPr>
              <a:t>example</a:t>
            </a:r>
            <a:endParaRPr lang="en-US" sz="3375" dirty="0">
              <a:solidFill>
                <a:srgbClr val="FF0000"/>
              </a:solidFill>
            </a:endParaRPr>
          </a:p>
        </p:txBody>
      </p:sp>
      <p:graphicFrame>
        <p:nvGraphicFramePr>
          <p:cNvPr id="5" name="Table 4"/>
          <p:cNvGraphicFramePr>
            <a:graphicFrameLocks noGrp="1"/>
          </p:cNvGraphicFramePr>
          <p:nvPr>
            <p:extLst/>
          </p:nvPr>
        </p:nvGraphicFramePr>
        <p:xfrm>
          <a:off x="413186" y="1257301"/>
          <a:ext cx="8302013" cy="4703340"/>
        </p:xfrm>
        <a:graphic>
          <a:graphicData uri="http://schemas.openxmlformats.org/drawingml/2006/table">
            <a:tbl>
              <a:tblPr>
                <a:tableStyleId>{5C22544A-7EE6-4342-B048-85BDC9FD1C3A}</a:tableStyleId>
              </a:tblPr>
              <a:tblGrid>
                <a:gridCol w="947469">
                  <a:extLst>
                    <a:ext uri="{9D8B030D-6E8A-4147-A177-3AD203B41FA5}">
                      <a16:colId xmlns:a16="http://schemas.microsoft.com/office/drawing/2014/main" val="20000"/>
                    </a:ext>
                  </a:extLst>
                </a:gridCol>
                <a:gridCol w="1088580">
                  <a:extLst>
                    <a:ext uri="{9D8B030D-6E8A-4147-A177-3AD203B41FA5}">
                      <a16:colId xmlns:a16="http://schemas.microsoft.com/office/drawing/2014/main" val="20001"/>
                    </a:ext>
                  </a:extLst>
                </a:gridCol>
                <a:gridCol w="1140417">
                  <a:extLst>
                    <a:ext uri="{9D8B030D-6E8A-4147-A177-3AD203B41FA5}">
                      <a16:colId xmlns:a16="http://schemas.microsoft.com/office/drawing/2014/main" val="20002"/>
                    </a:ext>
                  </a:extLst>
                </a:gridCol>
                <a:gridCol w="1177857">
                  <a:extLst>
                    <a:ext uri="{9D8B030D-6E8A-4147-A177-3AD203B41FA5}">
                      <a16:colId xmlns:a16="http://schemas.microsoft.com/office/drawing/2014/main" val="20003"/>
                    </a:ext>
                  </a:extLst>
                </a:gridCol>
                <a:gridCol w="1244093">
                  <a:extLst>
                    <a:ext uri="{9D8B030D-6E8A-4147-A177-3AD203B41FA5}">
                      <a16:colId xmlns:a16="http://schemas.microsoft.com/office/drawing/2014/main" val="20004"/>
                    </a:ext>
                  </a:extLst>
                </a:gridCol>
                <a:gridCol w="1295930">
                  <a:extLst>
                    <a:ext uri="{9D8B030D-6E8A-4147-A177-3AD203B41FA5}">
                      <a16:colId xmlns:a16="http://schemas.microsoft.com/office/drawing/2014/main" val="20005"/>
                    </a:ext>
                  </a:extLst>
                </a:gridCol>
                <a:gridCol w="1407667">
                  <a:extLst>
                    <a:ext uri="{9D8B030D-6E8A-4147-A177-3AD203B41FA5}">
                      <a16:colId xmlns:a16="http://schemas.microsoft.com/office/drawing/2014/main" val="20006"/>
                    </a:ext>
                  </a:extLst>
                </a:gridCol>
              </a:tblGrid>
              <a:tr h="661442">
                <a:tc>
                  <a:txBody>
                    <a:bodyPr/>
                    <a:lstStyle/>
                    <a:p>
                      <a:pPr marL="0" marR="0" algn="ctr">
                        <a:spcBef>
                          <a:spcPts val="0"/>
                        </a:spcBef>
                        <a:spcAft>
                          <a:spcPts val="0"/>
                        </a:spcAft>
                      </a:pPr>
                      <a:r>
                        <a:rPr lang="en-US" sz="900" b="1" dirty="0">
                          <a:solidFill>
                            <a:srgbClr val="FF0000"/>
                          </a:solidFill>
                          <a:effectLst/>
                        </a:rPr>
                        <a:t>ROW  1</a:t>
                      </a:r>
                    </a:p>
                    <a:p>
                      <a:pPr marL="0" marR="0" algn="ctr">
                        <a:spcBef>
                          <a:spcPts val="0"/>
                        </a:spcBef>
                        <a:spcAft>
                          <a:spcPts val="0"/>
                        </a:spcAft>
                      </a:pPr>
                      <a:r>
                        <a:rPr lang="en-US" sz="900" b="1" dirty="0">
                          <a:effectLst/>
                        </a:rPr>
                        <a:t>STUDENT ACHIEVEMENT</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many teachers believe that if students fail it is the students’ fault___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usually do not discuss issues related to student achievement___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most teacher discussions related to student achievement are restricted to within departments, cliques, or close friends___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are given time to discuss student achievement and are expected to do that during this time___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are given time to discuss student achievement but most of this time is spent on giving advice and trick- trading___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are given time to discuss student achievement and this time is spent critically analyzing each others’ practice___</a:t>
                      </a:r>
                      <a:endParaRPr lang="en-US" sz="700" dirty="0">
                        <a:effectLst/>
                        <a:latin typeface="Times New Roman"/>
                        <a:ea typeface="Times New Roman"/>
                      </a:endParaRPr>
                    </a:p>
                  </a:txBody>
                  <a:tcPr marL="0" marR="0" marT="0" marB="0" anchor="ctr"/>
                </a:tc>
                <a:extLst>
                  <a:ext uri="{0D108BD9-81ED-4DB2-BD59-A6C34878D82A}">
                    <a16:rowId xmlns:a16="http://schemas.microsoft.com/office/drawing/2014/main" val="10000"/>
                  </a:ext>
                </a:extLst>
              </a:tr>
              <a:tr h="278606">
                <a:tc>
                  <a:txBody>
                    <a:bodyPr/>
                    <a:lstStyle/>
                    <a:p>
                      <a:pPr marL="0" marR="0" algn="ctr">
                        <a:spcBef>
                          <a:spcPts val="0"/>
                        </a:spcBef>
                        <a:spcAft>
                          <a:spcPts val="0"/>
                        </a:spcAft>
                      </a:pPr>
                      <a:r>
                        <a:rPr lang="en-US" sz="900" b="1" i="1" dirty="0">
                          <a:effectLst/>
                        </a:rPr>
                        <a:t>ROW 1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5</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3</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1"/>
                  </a:ext>
                </a:extLst>
              </a:tr>
              <a:tr h="440961">
                <a:tc>
                  <a:txBody>
                    <a:bodyPr/>
                    <a:lstStyle/>
                    <a:p>
                      <a:pPr marL="0" marR="0" algn="ctr">
                        <a:spcBef>
                          <a:spcPts val="0"/>
                        </a:spcBef>
                        <a:spcAft>
                          <a:spcPts val="0"/>
                        </a:spcAft>
                      </a:pPr>
                      <a:r>
                        <a:rPr lang="en-US" sz="900" b="1" dirty="0">
                          <a:solidFill>
                            <a:srgbClr val="FF0000"/>
                          </a:solidFill>
                          <a:effectLst/>
                        </a:rPr>
                        <a:t>ROW  2  </a:t>
                      </a:r>
                      <a:endParaRPr lang="en-US" sz="900" b="1" dirty="0" smtClean="0">
                        <a:solidFill>
                          <a:srgbClr val="FF0000"/>
                        </a:solidFill>
                        <a:effectLst/>
                      </a:endParaRPr>
                    </a:p>
                    <a:p>
                      <a:pPr marL="0" marR="0" algn="ctr">
                        <a:spcBef>
                          <a:spcPts val="0"/>
                        </a:spcBef>
                        <a:spcAft>
                          <a:spcPts val="0"/>
                        </a:spcAft>
                      </a:pPr>
                      <a:r>
                        <a:rPr lang="en-US" sz="900" b="1" dirty="0" smtClean="0">
                          <a:effectLst/>
                        </a:rPr>
                        <a:t>COLLEGIAL </a:t>
                      </a:r>
                      <a:r>
                        <a:rPr lang="en-US" sz="900" b="1" dirty="0">
                          <a:effectLst/>
                        </a:rPr>
                        <a:t>AWARENESS</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many teachers do not care about the effectiveness of other teachers___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most of the teachers are unaware of what other teachers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most teachers are aware of only what their friends in the school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the school leadership expects teachers to know what the other teachers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occasionally observe and discuss what other teachers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seek out opportunities to observe and discuss what other teachers are teaching___</a:t>
                      </a:r>
                      <a:endParaRPr lang="en-US" sz="700" dirty="0">
                        <a:effectLst/>
                        <a:latin typeface="Times New Roman"/>
                        <a:ea typeface="Times New Roman"/>
                      </a:endParaRPr>
                    </a:p>
                  </a:txBody>
                  <a:tcPr marL="0" marR="0" marT="0" marB="0" anchor="ctr"/>
                </a:tc>
                <a:extLst>
                  <a:ext uri="{0D108BD9-81ED-4DB2-BD59-A6C34878D82A}">
                    <a16:rowId xmlns:a16="http://schemas.microsoft.com/office/drawing/2014/main" val="10002"/>
                  </a:ext>
                </a:extLst>
              </a:tr>
              <a:tr h="278606">
                <a:tc>
                  <a:txBody>
                    <a:bodyPr/>
                    <a:lstStyle/>
                    <a:p>
                      <a:pPr marL="0" marR="0" algn="ctr">
                        <a:spcBef>
                          <a:spcPts val="0"/>
                        </a:spcBef>
                        <a:spcAft>
                          <a:spcPts val="0"/>
                        </a:spcAft>
                      </a:pPr>
                      <a:r>
                        <a:rPr lang="en-US" sz="900" b="1" i="1" dirty="0">
                          <a:effectLst/>
                        </a:rPr>
                        <a:t>ROW 2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5</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5</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3"/>
                  </a:ext>
                </a:extLst>
              </a:tr>
              <a:tr h="440961">
                <a:tc>
                  <a:txBody>
                    <a:bodyPr/>
                    <a:lstStyle/>
                    <a:p>
                      <a:pPr marL="0" marR="0" algn="ctr">
                        <a:spcBef>
                          <a:spcPts val="0"/>
                        </a:spcBef>
                        <a:spcAft>
                          <a:spcPts val="0"/>
                        </a:spcAft>
                      </a:pPr>
                      <a:r>
                        <a:rPr lang="en-US" sz="900" b="1" dirty="0">
                          <a:solidFill>
                            <a:srgbClr val="FF0000"/>
                          </a:solidFill>
                          <a:effectLst/>
                        </a:rPr>
                        <a:t>ROW  3</a:t>
                      </a:r>
                    </a:p>
                    <a:p>
                      <a:pPr marL="0" marR="0" algn="ctr">
                        <a:spcBef>
                          <a:spcPts val="0"/>
                        </a:spcBef>
                        <a:spcAft>
                          <a:spcPts val="0"/>
                        </a:spcAft>
                      </a:pPr>
                      <a:r>
                        <a:rPr lang="en-US" sz="900" b="1" dirty="0">
                          <a:effectLst/>
                        </a:rPr>
                        <a:t>SHARED VALUES</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values shared by many teachers are contradictory with student needs 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there is not much agreement among teachers concerning ed.  values___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are small groups  of teachers that share educational values___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 school leadership provides teachers a list of school values___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is general agreement among teachers concerning educational values___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is strong agreement among teachers concerning educational values___</a:t>
                      </a:r>
                      <a:endParaRPr lang="en-US" sz="700">
                        <a:effectLst/>
                        <a:latin typeface="Times New Roman"/>
                        <a:ea typeface="Times New Roman"/>
                      </a:endParaRPr>
                    </a:p>
                  </a:txBody>
                  <a:tcPr marL="0" marR="0" marT="0" marB="0" anchor="ctr"/>
                </a:tc>
                <a:extLst>
                  <a:ext uri="{0D108BD9-81ED-4DB2-BD59-A6C34878D82A}">
                    <a16:rowId xmlns:a16="http://schemas.microsoft.com/office/drawing/2014/main" val="10004"/>
                  </a:ext>
                </a:extLst>
              </a:tr>
              <a:tr h="278606">
                <a:tc>
                  <a:txBody>
                    <a:bodyPr/>
                    <a:lstStyle/>
                    <a:p>
                      <a:pPr marL="0" marR="0" algn="ctr">
                        <a:spcBef>
                          <a:spcPts val="0"/>
                        </a:spcBef>
                        <a:spcAft>
                          <a:spcPts val="0"/>
                        </a:spcAft>
                      </a:pPr>
                      <a:r>
                        <a:rPr lang="en-US" sz="900" b="1" i="1" dirty="0">
                          <a:effectLst/>
                        </a:rPr>
                        <a:t>ROW 3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4</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5"/>
                  </a:ext>
                </a:extLst>
              </a:tr>
              <a:tr h="551202">
                <a:tc>
                  <a:txBody>
                    <a:bodyPr/>
                    <a:lstStyle/>
                    <a:p>
                      <a:pPr marL="0" marR="0" algn="ctr">
                        <a:spcBef>
                          <a:spcPts val="0"/>
                        </a:spcBef>
                        <a:spcAft>
                          <a:spcPts val="0"/>
                        </a:spcAft>
                      </a:pPr>
                      <a:r>
                        <a:rPr lang="en-US" sz="900" b="1" dirty="0">
                          <a:solidFill>
                            <a:srgbClr val="FF0000"/>
                          </a:solidFill>
                          <a:effectLst/>
                        </a:rPr>
                        <a:t>ROW  4</a:t>
                      </a:r>
                    </a:p>
                    <a:p>
                      <a:pPr marL="0" marR="0" algn="ctr">
                        <a:spcBef>
                          <a:spcPts val="0"/>
                        </a:spcBef>
                        <a:spcAft>
                          <a:spcPts val="0"/>
                        </a:spcAft>
                      </a:pPr>
                      <a:r>
                        <a:rPr lang="en-US" sz="900" b="1" dirty="0">
                          <a:effectLst/>
                        </a:rPr>
                        <a:t>DECISION MAKING</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decisions are easily made because many teachers do not care___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are usually not interested in participating in decisions that concern students___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are small groups of teachers that attempt to control the decisions made concerning students___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school leaders expect teachers to participate in all decisions concerning students___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occasionally show an interest in the decisions made concerning students___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is an expectation among teachers to participate in decisions concerning students___</a:t>
                      </a:r>
                      <a:endParaRPr lang="en-US" sz="700">
                        <a:effectLst/>
                        <a:latin typeface="Times New Roman"/>
                        <a:ea typeface="Times New Roman"/>
                      </a:endParaRPr>
                    </a:p>
                  </a:txBody>
                  <a:tcPr marL="0" marR="0" marT="0" marB="0" anchor="ctr"/>
                </a:tc>
                <a:extLst>
                  <a:ext uri="{0D108BD9-81ED-4DB2-BD59-A6C34878D82A}">
                    <a16:rowId xmlns:a16="http://schemas.microsoft.com/office/drawing/2014/main" val="10006"/>
                  </a:ext>
                </a:extLst>
              </a:tr>
              <a:tr h="278606">
                <a:tc>
                  <a:txBody>
                    <a:bodyPr/>
                    <a:lstStyle/>
                    <a:p>
                      <a:pPr marL="0" marR="0" algn="ctr">
                        <a:spcBef>
                          <a:spcPts val="0"/>
                        </a:spcBef>
                        <a:spcAft>
                          <a:spcPts val="0"/>
                        </a:spcAft>
                      </a:pPr>
                      <a:r>
                        <a:rPr lang="en-US" sz="900" b="1" i="1" dirty="0">
                          <a:effectLst/>
                        </a:rPr>
                        <a:t>ROW 4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1</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4</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3</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7"/>
                  </a:ext>
                </a:extLst>
              </a:tr>
              <a:tr h="371535">
                <a:tc>
                  <a:txBody>
                    <a:bodyPr/>
                    <a:lstStyle/>
                    <a:p>
                      <a:pPr marL="0" marR="0" algn="ctr">
                        <a:spcBef>
                          <a:spcPts val="0"/>
                        </a:spcBef>
                        <a:spcAft>
                          <a:spcPts val="0"/>
                        </a:spcAft>
                      </a:pPr>
                      <a:r>
                        <a:rPr lang="en-US" sz="900" b="1" dirty="0">
                          <a:solidFill>
                            <a:srgbClr val="FF0000"/>
                          </a:solidFill>
                          <a:effectLst/>
                        </a:rPr>
                        <a:t>ROW  5</a:t>
                      </a:r>
                    </a:p>
                    <a:p>
                      <a:pPr marL="0" marR="0" algn="ctr">
                        <a:spcBef>
                          <a:spcPts val="0"/>
                        </a:spcBef>
                        <a:spcAft>
                          <a:spcPts val="0"/>
                        </a:spcAft>
                      </a:pPr>
                      <a:r>
                        <a:rPr lang="en-US" sz="900" b="1" dirty="0">
                          <a:effectLst/>
                        </a:rPr>
                        <a:t>RISK-TAKING</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many teachers  protect their teaching style from “innovation”___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most teachers typically do not experiment with new ideas___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innovations are usually initiated within a single grade or department___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school leaders mandate teachers to try new ideas___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occasionally like to experiment with new ideas___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are constantly looking for new ideas___</a:t>
                      </a:r>
                      <a:endParaRPr lang="en-US" sz="700">
                        <a:effectLst/>
                        <a:latin typeface="Times New Roman"/>
                        <a:ea typeface="Times New Roman"/>
                      </a:endParaRPr>
                    </a:p>
                  </a:txBody>
                  <a:tcPr marL="0" marR="0" marT="0" marB="0" anchor="ctr"/>
                </a:tc>
                <a:extLst>
                  <a:ext uri="{0D108BD9-81ED-4DB2-BD59-A6C34878D82A}">
                    <a16:rowId xmlns:a16="http://schemas.microsoft.com/office/drawing/2014/main" val="10008"/>
                  </a:ext>
                </a:extLst>
              </a:tr>
              <a:tr h="283578">
                <a:tc>
                  <a:txBody>
                    <a:bodyPr/>
                    <a:lstStyle/>
                    <a:p>
                      <a:pPr marL="0" marR="0" algn="ctr">
                        <a:spcBef>
                          <a:spcPts val="0"/>
                        </a:spcBef>
                        <a:spcAft>
                          <a:spcPts val="0"/>
                        </a:spcAft>
                      </a:pPr>
                      <a:r>
                        <a:rPr lang="en-US" sz="900" b="1" i="1" dirty="0">
                          <a:effectLst/>
                        </a:rPr>
                        <a:t>ROW 5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1</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5</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4</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9"/>
                  </a:ext>
                </a:extLst>
              </a:tr>
              <a:tr h="421328">
                <a:tc>
                  <a:txBody>
                    <a:bodyPr/>
                    <a:lstStyle/>
                    <a:p>
                      <a:pPr marL="0" marR="0" algn="ctr">
                        <a:spcBef>
                          <a:spcPts val="0"/>
                        </a:spcBef>
                        <a:spcAft>
                          <a:spcPts val="0"/>
                        </a:spcAft>
                      </a:pPr>
                      <a:r>
                        <a:rPr lang="en-US" sz="900" b="1" dirty="0">
                          <a:solidFill>
                            <a:srgbClr val="FF0000"/>
                          </a:solidFill>
                          <a:effectLst/>
                        </a:rPr>
                        <a:t>ROW  6</a:t>
                      </a:r>
                    </a:p>
                    <a:p>
                      <a:pPr marL="0" marR="0" algn="ctr">
                        <a:spcBef>
                          <a:spcPts val="0"/>
                        </a:spcBef>
                        <a:spcAft>
                          <a:spcPts val="0"/>
                        </a:spcAft>
                      </a:pPr>
                      <a:r>
                        <a:rPr lang="en-US" sz="900" b="1" dirty="0">
                          <a:effectLst/>
                        </a:rPr>
                        <a:t>TRUST</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talk behind other teachers’ backs___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trust among teachers is not considered necessary___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are teachers who only trust certain teachers___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are placed in situations where they are required to trust each other__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trust is assumed and therefore not a critical issue___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there is a strong interdependence among teachers at this school___</a:t>
                      </a:r>
                      <a:endParaRPr lang="en-US" sz="700" dirty="0">
                        <a:effectLst/>
                        <a:latin typeface="Times New Roman"/>
                        <a:ea typeface="Times New Roman"/>
                      </a:endParaRPr>
                    </a:p>
                  </a:txBody>
                  <a:tcPr marL="0" marR="0" marT="0" marB="0" anchor="ctr"/>
                </a:tc>
                <a:extLst>
                  <a:ext uri="{0D108BD9-81ED-4DB2-BD59-A6C34878D82A}">
                    <a16:rowId xmlns:a16="http://schemas.microsoft.com/office/drawing/2014/main" val="10010"/>
                  </a:ext>
                </a:extLst>
              </a:tr>
              <a:tr h="417909">
                <a:tc>
                  <a:txBody>
                    <a:bodyPr/>
                    <a:lstStyle/>
                    <a:p>
                      <a:pPr marL="0" marR="0" algn="ctr">
                        <a:spcBef>
                          <a:spcPts val="0"/>
                        </a:spcBef>
                        <a:spcAft>
                          <a:spcPts val="0"/>
                        </a:spcAft>
                      </a:pPr>
                      <a:r>
                        <a:rPr lang="en-US" sz="900" b="1" i="1" dirty="0">
                          <a:effectLst/>
                        </a:rPr>
                        <a:t>ROW 6 </a:t>
                      </a:r>
                    </a:p>
                    <a:p>
                      <a:pPr marL="0" marR="0" algn="ctr">
                        <a:spcBef>
                          <a:spcPts val="0"/>
                        </a:spcBef>
                        <a:spcAft>
                          <a:spcPts val="0"/>
                        </a:spcAft>
                      </a:pPr>
                      <a:r>
                        <a:rPr lang="en-US" sz="900" b="1" i="1" dirty="0" smtClean="0">
                          <a:effectLst/>
                        </a:rPr>
                        <a:t>TOTALS</a:t>
                      </a:r>
                    </a:p>
                    <a:p>
                      <a:pPr marL="0" marR="0" algn="ctr">
                        <a:spcBef>
                          <a:spcPts val="0"/>
                        </a:spcBef>
                        <a:spcAft>
                          <a:spcPts val="0"/>
                        </a:spcAft>
                      </a:pP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0</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2</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1</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a:ea typeface="Times New Roman"/>
                        </a:rPr>
                        <a:t>3</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11"/>
                  </a:ext>
                </a:extLst>
              </a:tr>
            </a:tbl>
          </a:graphicData>
        </a:graphic>
      </p:graphicFrame>
      <p:sp>
        <p:nvSpPr>
          <p:cNvPr id="4" name="TextBox 3"/>
          <p:cNvSpPr txBox="1"/>
          <p:nvPr/>
        </p:nvSpPr>
        <p:spPr>
          <a:xfrm>
            <a:off x="8051051" y="956518"/>
            <a:ext cx="800100" cy="369332"/>
          </a:xfrm>
          <a:prstGeom prst="rect">
            <a:avLst/>
          </a:prstGeom>
          <a:noFill/>
        </p:spPr>
        <p:txBody>
          <a:bodyPr wrap="square" rtlCol="0">
            <a:spAutoFit/>
          </a:bodyPr>
          <a:lstStyle/>
          <a:p>
            <a:r>
              <a:rPr lang="en-US" i="1" dirty="0"/>
              <a:t>N</a:t>
            </a:r>
            <a:r>
              <a:rPr lang="en-US" dirty="0"/>
              <a:t>=1</a:t>
            </a:r>
          </a:p>
        </p:txBody>
      </p:sp>
    </p:spTree>
    <p:extLst>
      <p:ext uri="{BB962C8B-B14F-4D97-AF65-F5344CB8AC3E}">
        <p14:creationId xmlns:p14="http://schemas.microsoft.com/office/powerpoint/2010/main" val="709442919"/>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6599" y="201958"/>
            <a:ext cx="8618167" cy="568489"/>
          </a:xfrm>
          <a:prstGeom prst="rect">
            <a:avLst/>
          </a:prstGeom>
          <a:noFill/>
        </p:spPr>
        <p:txBody>
          <a:bodyPr wrap="square" rtlCol="0">
            <a:spAutoFit/>
          </a:bodyPr>
          <a:lstStyle/>
          <a:p>
            <a:r>
              <a:rPr lang="en-US" sz="3094" dirty="0"/>
              <a:t>School Culture Typology Activity </a:t>
            </a:r>
            <a:r>
              <a:rPr lang="en-US" sz="3094" dirty="0" smtClean="0">
                <a:solidFill>
                  <a:srgbClr val="FF0000"/>
                </a:solidFill>
              </a:rPr>
              <a:t>example</a:t>
            </a:r>
            <a:endParaRPr lang="en-US" sz="3094" dirty="0">
              <a:solidFill>
                <a:srgbClr val="FF0000"/>
              </a:solidFill>
            </a:endParaRPr>
          </a:p>
        </p:txBody>
      </p:sp>
      <p:graphicFrame>
        <p:nvGraphicFramePr>
          <p:cNvPr id="5" name="Table 4"/>
          <p:cNvGraphicFramePr>
            <a:graphicFrameLocks noGrp="1"/>
          </p:cNvGraphicFramePr>
          <p:nvPr>
            <p:extLst/>
          </p:nvPr>
        </p:nvGraphicFramePr>
        <p:xfrm>
          <a:off x="242801" y="1257301"/>
          <a:ext cx="8681119" cy="4519819"/>
        </p:xfrm>
        <a:graphic>
          <a:graphicData uri="http://schemas.openxmlformats.org/drawingml/2006/table">
            <a:tbl>
              <a:tblPr>
                <a:tableStyleId>{5C22544A-7EE6-4342-B048-85BDC9FD1C3A}</a:tableStyleId>
              </a:tblPr>
              <a:tblGrid>
                <a:gridCol w="990734">
                  <a:extLst>
                    <a:ext uri="{9D8B030D-6E8A-4147-A177-3AD203B41FA5}">
                      <a16:colId xmlns:a16="http://schemas.microsoft.com/office/drawing/2014/main" val="20000"/>
                    </a:ext>
                  </a:extLst>
                </a:gridCol>
                <a:gridCol w="1138289">
                  <a:extLst>
                    <a:ext uri="{9D8B030D-6E8A-4147-A177-3AD203B41FA5}">
                      <a16:colId xmlns:a16="http://schemas.microsoft.com/office/drawing/2014/main" val="20001"/>
                    </a:ext>
                  </a:extLst>
                </a:gridCol>
                <a:gridCol w="1192494">
                  <a:extLst>
                    <a:ext uri="{9D8B030D-6E8A-4147-A177-3AD203B41FA5}">
                      <a16:colId xmlns:a16="http://schemas.microsoft.com/office/drawing/2014/main" val="20002"/>
                    </a:ext>
                  </a:extLst>
                </a:gridCol>
                <a:gridCol w="1231642">
                  <a:extLst>
                    <a:ext uri="{9D8B030D-6E8A-4147-A177-3AD203B41FA5}">
                      <a16:colId xmlns:a16="http://schemas.microsoft.com/office/drawing/2014/main" val="20003"/>
                    </a:ext>
                  </a:extLst>
                </a:gridCol>
                <a:gridCol w="1300904">
                  <a:extLst>
                    <a:ext uri="{9D8B030D-6E8A-4147-A177-3AD203B41FA5}">
                      <a16:colId xmlns:a16="http://schemas.microsoft.com/office/drawing/2014/main" val="20004"/>
                    </a:ext>
                  </a:extLst>
                </a:gridCol>
                <a:gridCol w="1355108">
                  <a:extLst>
                    <a:ext uri="{9D8B030D-6E8A-4147-A177-3AD203B41FA5}">
                      <a16:colId xmlns:a16="http://schemas.microsoft.com/office/drawing/2014/main" val="20005"/>
                    </a:ext>
                  </a:extLst>
                </a:gridCol>
                <a:gridCol w="1471948">
                  <a:extLst>
                    <a:ext uri="{9D8B030D-6E8A-4147-A177-3AD203B41FA5}">
                      <a16:colId xmlns:a16="http://schemas.microsoft.com/office/drawing/2014/main" val="20006"/>
                    </a:ext>
                  </a:extLst>
                </a:gridCol>
              </a:tblGrid>
              <a:tr h="663586">
                <a:tc>
                  <a:txBody>
                    <a:bodyPr/>
                    <a:lstStyle/>
                    <a:p>
                      <a:pPr marL="0" marR="0" algn="ctr">
                        <a:spcBef>
                          <a:spcPts val="0"/>
                        </a:spcBef>
                        <a:spcAft>
                          <a:spcPts val="0"/>
                        </a:spcAft>
                      </a:pPr>
                      <a:r>
                        <a:rPr lang="en-US" sz="900" b="1" dirty="0">
                          <a:solidFill>
                            <a:srgbClr val="FF0000"/>
                          </a:solidFill>
                          <a:effectLst/>
                        </a:rPr>
                        <a:t>ROW  1</a:t>
                      </a:r>
                    </a:p>
                    <a:p>
                      <a:pPr marL="0" marR="0" algn="ctr">
                        <a:spcBef>
                          <a:spcPts val="0"/>
                        </a:spcBef>
                        <a:spcAft>
                          <a:spcPts val="0"/>
                        </a:spcAft>
                      </a:pPr>
                      <a:r>
                        <a:rPr lang="en-US" sz="900" b="1" dirty="0">
                          <a:effectLst/>
                        </a:rPr>
                        <a:t>STUDENT ACHIEVEMENT</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many teachers believe that if students fail it is the students’ fault___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usually do not discuss issues related to student achievement___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most teacher discussions related to student achievement are restricted to within departments, cliques, or close friends___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are given time to discuss student achievement and are expected to do that during this time___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are given time to discuss student achievement but most of this time is spent on giving advice and trick- trading___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are given time to discuss student achievement and this time is spent critically analyzing each others’ practice___</a:t>
                      </a:r>
                      <a:endParaRPr lang="en-US" sz="700" dirty="0">
                        <a:effectLst/>
                        <a:latin typeface="Times New Roman"/>
                        <a:ea typeface="Times New Roman"/>
                      </a:endParaRPr>
                    </a:p>
                  </a:txBody>
                  <a:tcPr marL="0" marR="0" marT="0" marB="0" anchor="ctr"/>
                </a:tc>
                <a:extLst>
                  <a:ext uri="{0D108BD9-81ED-4DB2-BD59-A6C34878D82A}">
                    <a16:rowId xmlns:a16="http://schemas.microsoft.com/office/drawing/2014/main" val="10000"/>
                  </a:ext>
                </a:extLst>
              </a:tr>
              <a:tr h="281796">
                <a:tc>
                  <a:txBody>
                    <a:bodyPr/>
                    <a:lstStyle/>
                    <a:p>
                      <a:pPr marL="0" marR="0" algn="ctr">
                        <a:spcBef>
                          <a:spcPts val="0"/>
                        </a:spcBef>
                        <a:spcAft>
                          <a:spcPts val="0"/>
                        </a:spcAft>
                      </a:pPr>
                      <a:r>
                        <a:rPr lang="en-US" sz="900" b="1" i="1" dirty="0">
                          <a:effectLst/>
                        </a:rPr>
                        <a:t>ROW 1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72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11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98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124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32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13    </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1"/>
                  </a:ext>
                </a:extLst>
              </a:tr>
              <a:tr h="442391">
                <a:tc>
                  <a:txBody>
                    <a:bodyPr/>
                    <a:lstStyle/>
                    <a:p>
                      <a:pPr marL="0" marR="0" algn="ctr">
                        <a:spcBef>
                          <a:spcPts val="0"/>
                        </a:spcBef>
                        <a:spcAft>
                          <a:spcPts val="0"/>
                        </a:spcAft>
                      </a:pPr>
                      <a:r>
                        <a:rPr lang="en-US" sz="900" b="1" dirty="0">
                          <a:solidFill>
                            <a:srgbClr val="FF0000"/>
                          </a:solidFill>
                          <a:effectLst/>
                        </a:rPr>
                        <a:t>ROW  2  </a:t>
                      </a:r>
                      <a:endParaRPr lang="en-US" sz="900" b="1" dirty="0" smtClean="0">
                        <a:solidFill>
                          <a:srgbClr val="FF0000"/>
                        </a:solidFill>
                        <a:effectLst/>
                      </a:endParaRPr>
                    </a:p>
                    <a:p>
                      <a:pPr marL="0" marR="0" algn="ctr">
                        <a:spcBef>
                          <a:spcPts val="0"/>
                        </a:spcBef>
                        <a:spcAft>
                          <a:spcPts val="0"/>
                        </a:spcAft>
                      </a:pPr>
                      <a:r>
                        <a:rPr lang="en-US" sz="900" b="1" dirty="0" smtClean="0">
                          <a:effectLst/>
                        </a:rPr>
                        <a:t>COLLEGIAL </a:t>
                      </a:r>
                      <a:r>
                        <a:rPr lang="en-US" sz="900" b="1" dirty="0">
                          <a:effectLst/>
                        </a:rPr>
                        <a:t>AWARENESS</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many teachers do not care about the effectiveness of other teachers___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most of the teachers are unaware of what other teachers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most teachers are aware of only what their friends in the school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the school leadership expects teachers to know what the other teachers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occasionally observe and discuss what other teachers are teaching___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seek out opportunities to observe and discuss what other teachers are teaching___</a:t>
                      </a:r>
                      <a:endParaRPr lang="en-US" sz="700" dirty="0">
                        <a:effectLst/>
                        <a:latin typeface="Times New Roman"/>
                        <a:ea typeface="Times New Roman"/>
                      </a:endParaRPr>
                    </a:p>
                  </a:txBody>
                  <a:tcPr marL="0" marR="0" marT="0" marB="0" anchor="ctr"/>
                </a:tc>
                <a:extLst>
                  <a:ext uri="{0D108BD9-81ED-4DB2-BD59-A6C34878D82A}">
                    <a16:rowId xmlns:a16="http://schemas.microsoft.com/office/drawing/2014/main" val="10002"/>
                  </a:ext>
                </a:extLst>
              </a:tr>
              <a:tr h="281796">
                <a:tc>
                  <a:txBody>
                    <a:bodyPr/>
                    <a:lstStyle/>
                    <a:p>
                      <a:pPr marL="0" marR="0" algn="ctr">
                        <a:spcBef>
                          <a:spcPts val="0"/>
                        </a:spcBef>
                        <a:spcAft>
                          <a:spcPts val="0"/>
                        </a:spcAft>
                      </a:pPr>
                      <a:r>
                        <a:rPr lang="en-US" sz="900" b="1" i="1" dirty="0">
                          <a:effectLst/>
                        </a:rPr>
                        <a:t>ROW 2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13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85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73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70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59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rPr>
                        <a:t>50    </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3"/>
                  </a:ext>
                </a:extLst>
              </a:tr>
              <a:tr h="442391">
                <a:tc>
                  <a:txBody>
                    <a:bodyPr/>
                    <a:lstStyle/>
                    <a:p>
                      <a:pPr marL="0" marR="0" algn="ctr">
                        <a:spcBef>
                          <a:spcPts val="0"/>
                        </a:spcBef>
                        <a:spcAft>
                          <a:spcPts val="0"/>
                        </a:spcAft>
                      </a:pPr>
                      <a:r>
                        <a:rPr lang="en-US" sz="900" b="1" dirty="0">
                          <a:solidFill>
                            <a:srgbClr val="FF0000"/>
                          </a:solidFill>
                          <a:effectLst/>
                        </a:rPr>
                        <a:t>ROW  3</a:t>
                      </a:r>
                    </a:p>
                    <a:p>
                      <a:pPr marL="0" marR="0" algn="ctr">
                        <a:spcBef>
                          <a:spcPts val="0"/>
                        </a:spcBef>
                        <a:spcAft>
                          <a:spcPts val="0"/>
                        </a:spcAft>
                      </a:pPr>
                      <a:r>
                        <a:rPr lang="en-US" sz="900" b="1" dirty="0">
                          <a:effectLst/>
                        </a:rPr>
                        <a:t>SHARED VALUES</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values shared by many teachers are contradictory with student needs 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there is not much agreement among teachers concerning ed.  values___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are small groups  of teachers that share educational values___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 school leadership provides teachers a list of school values___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is general agreement among teachers concerning educational values___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is strong agreement among teachers concerning educational values___</a:t>
                      </a:r>
                      <a:endParaRPr lang="en-US" sz="700">
                        <a:effectLst/>
                        <a:latin typeface="Times New Roman"/>
                        <a:ea typeface="Times New Roman"/>
                      </a:endParaRPr>
                    </a:p>
                  </a:txBody>
                  <a:tcPr marL="0" marR="0" marT="0" marB="0" anchor="ctr"/>
                </a:tc>
                <a:extLst>
                  <a:ext uri="{0D108BD9-81ED-4DB2-BD59-A6C34878D82A}">
                    <a16:rowId xmlns:a16="http://schemas.microsoft.com/office/drawing/2014/main" val="10004"/>
                  </a:ext>
                </a:extLst>
              </a:tr>
              <a:tr h="281796">
                <a:tc>
                  <a:txBody>
                    <a:bodyPr/>
                    <a:lstStyle/>
                    <a:p>
                      <a:pPr marL="0" marR="0" algn="ctr">
                        <a:spcBef>
                          <a:spcPts val="0"/>
                        </a:spcBef>
                        <a:spcAft>
                          <a:spcPts val="0"/>
                        </a:spcAft>
                      </a:pPr>
                      <a:r>
                        <a:rPr lang="en-US" sz="900" b="1" i="1" dirty="0">
                          <a:effectLst/>
                        </a:rPr>
                        <a:t>ROW 3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20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24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60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46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103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97    </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5"/>
                  </a:ext>
                </a:extLst>
              </a:tr>
              <a:tr h="552989">
                <a:tc>
                  <a:txBody>
                    <a:bodyPr/>
                    <a:lstStyle/>
                    <a:p>
                      <a:pPr marL="0" marR="0" algn="ctr">
                        <a:spcBef>
                          <a:spcPts val="0"/>
                        </a:spcBef>
                        <a:spcAft>
                          <a:spcPts val="0"/>
                        </a:spcAft>
                      </a:pPr>
                      <a:r>
                        <a:rPr lang="en-US" sz="900" b="1" dirty="0">
                          <a:solidFill>
                            <a:srgbClr val="FF0000"/>
                          </a:solidFill>
                          <a:effectLst/>
                        </a:rPr>
                        <a:t>ROW  4</a:t>
                      </a:r>
                    </a:p>
                    <a:p>
                      <a:pPr marL="0" marR="0" algn="ctr">
                        <a:spcBef>
                          <a:spcPts val="0"/>
                        </a:spcBef>
                        <a:spcAft>
                          <a:spcPts val="0"/>
                        </a:spcAft>
                      </a:pPr>
                      <a:r>
                        <a:rPr lang="en-US" sz="900" b="1" dirty="0">
                          <a:effectLst/>
                        </a:rPr>
                        <a:t>DECISION MAKING</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decisions are easily made because many teachers do not care___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are usually not interested in participating in decisions that concern students___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are small groups of teachers that attempt to control the decisions made concerning students___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school leaders expect teachers to participate in all decisions concerning students___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occasionally show an interest in the decisions made concerning students___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is an expectation among teachers to participate in decisions concerning students___</a:t>
                      </a:r>
                      <a:endParaRPr lang="en-US" sz="700">
                        <a:effectLst/>
                        <a:latin typeface="Times New Roman"/>
                        <a:ea typeface="Times New Roman"/>
                      </a:endParaRPr>
                    </a:p>
                  </a:txBody>
                  <a:tcPr marL="0" marR="0" marT="0" marB="0" anchor="ctr"/>
                </a:tc>
                <a:extLst>
                  <a:ext uri="{0D108BD9-81ED-4DB2-BD59-A6C34878D82A}">
                    <a16:rowId xmlns:a16="http://schemas.microsoft.com/office/drawing/2014/main" val="10006"/>
                  </a:ext>
                </a:extLst>
              </a:tr>
              <a:tr h="281796">
                <a:tc>
                  <a:txBody>
                    <a:bodyPr/>
                    <a:lstStyle/>
                    <a:p>
                      <a:pPr marL="0" marR="0" algn="ctr">
                        <a:spcBef>
                          <a:spcPts val="0"/>
                        </a:spcBef>
                        <a:spcAft>
                          <a:spcPts val="0"/>
                        </a:spcAft>
                      </a:pPr>
                      <a:r>
                        <a:rPr lang="en-US" sz="900" b="1" i="1" dirty="0">
                          <a:effectLst/>
                        </a:rPr>
                        <a:t>ROW 4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5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4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100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64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38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139    </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7"/>
                  </a:ext>
                </a:extLst>
              </a:tr>
              <a:tr h="372739">
                <a:tc>
                  <a:txBody>
                    <a:bodyPr/>
                    <a:lstStyle/>
                    <a:p>
                      <a:pPr marL="0" marR="0" algn="ctr">
                        <a:spcBef>
                          <a:spcPts val="0"/>
                        </a:spcBef>
                        <a:spcAft>
                          <a:spcPts val="0"/>
                        </a:spcAft>
                      </a:pPr>
                      <a:r>
                        <a:rPr lang="en-US" sz="900" b="1" dirty="0">
                          <a:solidFill>
                            <a:srgbClr val="FF0000"/>
                          </a:solidFill>
                          <a:effectLst/>
                        </a:rPr>
                        <a:t>ROW  5</a:t>
                      </a:r>
                    </a:p>
                    <a:p>
                      <a:pPr marL="0" marR="0" algn="ctr">
                        <a:spcBef>
                          <a:spcPts val="0"/>
                        </a:spcBef>
                        <a:spcAft>
                          <a:spcPts val="0"/>
                        </a:spcAft>
                      </a:pPr>
                      <a:r>
                        <a:rPr lang="en-US" sz="900" b="1" dirty="0">
                          <a:effectLst/>
                        </a:rPr>
                        <a:t>RISK-TAKING</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many teachers  protect their teaching style from “innovation”___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most teachers typically do not experiment with new ideas___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innovations are usually initiated within a single grade or department___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school leaders mandate teachers to try new ideas___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occasionally like to experiment with new ideas___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teachers are constantly looking for new ideas___</a:t>
                      </a:r>
                      <a:endParaRPr lang="en-US" sz="700" dirty="0">
                        <a:effectLst/>
                        <a:latin typeface="Times New Roman"/>
                        <a:ea typeface="Times New Roman"/>
                      </a:endParaRPr>
                    </a:p>
                  </a:txBody>
                  <a:tcPr marL="0" marR="0" marT="0" marB="0" anchor="ctr"/>
                </a:tc>
                <a:extLst>
                  <a:ext uri="{0D108BD9-81ED-4DB2-BD59-A6C34878D82A}">
                    <a16:rowId xmlns:a16="http://schemas.microsoft.com/office/drawing/2014/main" val="10008"/>
                  </a:ext>
                </a:extLst>
              </a:tr>
              <a:tr h="284498">
                <a:tc>
                  <a:txBody>
                    <a:bodyPr/>
                    <a:lstStyle/>
                    <a:p>
                      <a:pPr marL="0" marR="0" algn="ctr">
                        <a:spcBef>
                          <a:spcPts val="0"/>
                        </a:spcBef>
                        <a:spcAft>
                          <a:spcPts val="0"/>
                        </a:spcAft>
                      </a:pPr>
                      <a:r>
                        <a:rPr lang="en-US" sz="900" b="1" i="1" dirty="0">
                          <a:effectLst/>
                        </a:rPr>
                        <a:t>ROW 5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18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37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32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45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88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rPr>
                        <a:t>120    </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09"/>
                  </a:ext>
                </a:extLst>
              </a:tr>
              <a:tr h="352245">
                <a:tc>
                  <a:txBody>
                    <a:bodyPr/>
                    <a:lstStyle/>
                    <a:p>
                      <a:pPr marL="0" marR="0" algn="ctr">
                        <a:spcBef>
                          <a:spcPts val="0"/>
                        </a:spcBef>
                        <a:spcAft>
                          <a:spcPts val="0"/>
                        </a:spcAft>
                      </a:pPr>
                      <a:r>
                        <a:rPr lang="en-US" sz="900" b="1" dirty="0">
                          <a:solidFill>
                            <a:srgbClr val="FF0000"/>
                          </a:solidFill>
                          <a:effectLst/>
                        </a:rPr>
                        <a:t>ROW  6</a:t>
                      </a:r>
                    </a:p>
                    <a:p>
                      <a:pPr marL="0" marR="0" algn="ctr">
                        <a:spcBef>
                          <a:spcPts val="0"/>
                        </a:spcBef>
                        <a:spcAft>
                          <a:spcPts val="0"/>
                        </a:spcAft>
                      </a:pPr>
                      <a:r>
                        <a:rPr lang="en-US" sz="900" b="1" dirty="0">
                          <a:effectLst/>
                        </a:rPr>
                        <a:t>TRUST</a:t>
                      </a:r>
                      <a:endParaRPr lang="en-US" sz="900" b="1"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talk behind other teachers’ backs___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trust among teachers is not considered necessary___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there are teachers who only trust certain teachers___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a:effectLst/>
                        </a:rPr>
                        <a:t>teachers are placed in situations where they are required to trust each other__</a:t>
                      </a:r>
                      <a:endParaRPr lang="en-US" sz="70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trust is assumed and therefore not a critical issue___</a:t>
                      </a:r>
                      <a:endParaRPr lang="en-US" sz="700" dirty="0">
                        <a:effectLst/>
                        <a:latin typeface="Times New Roman"/>
                        <a:ea typeface="Times New Roman"/>
                      </a:endParaRPr>
                    </a:p>
                  </a:txBody>
                  <a:tcPr marL="0" marR="0" marT="0" marB="0" anchor="ctr"/>
                </a:tc>
                <a:tc>
                  <a:txBody>
                    <a:bodyPr/>
                    <a:lstStyle/>
                    <a:p>
                      <a:pPr marL="0" marR="0" algn="ctr">
                        <a:spcBef>
                          <a:spcPts val="0"/>
                        </a:spcBef>
                        <a:spcAft>
                          <a:spcPts val="0"/>
                        </a:spcAft>
                      </a:pPr>
                      <a:r>
                        <a:rPr lang="en-US" sz="700" dirty="0">
                          <a:effectLst/>
                        </a:rPr>
                        <a:t>there is a strong interdependence among teachers at this school___</a:t>
                      </a:r>
                      <a:endParaRPr lang="en-US" sz="700" dirty="0">
                        <a:effectLst/>
                        <a:latin typeface="Times New Roman"/>
                        <a:ea typeface="Times New Roman"/>
                      </a:endParaRPr>
                    </a:p>
                  </a:txBody>
                  <a:tcPr marL="0" marR="0" marT="0" marB="0" anchor="ctr"/>
                </a:tc>
                <a:extLst>
                  <a:ext uri="{0D108BD9-81ED-4DB2-BD59-A6C34878D82A}">
                    <a16:rowId xmlns:a16="http://schemas.microsoft.com/office/drawing/2014/main" val="10010"/>
                  </a:ext>
                </a:extLst>
              </a:tr>
              <a:tr h="281796">
                <a:tc>
                  <a:txBody>
                    <a:bodyPr/>
                    <a:lstStyle/>
                    <a:p>
                      <a:pPr marL="0" marR="0" algn="ctr">
                        <a:spcBef>
                          <a:spcPts val="0"/>
                        </a:spcBef>
                        <a:spcAft>
                          <a:spcPts val="0"/>
                        </a:spcAft>
                      </a:pPr>
                      <a:r>
                        <a:rPr lang="en-US" sz="900" b="1" i="1" dirty="0">
                          <a:effectLst/>
                        </a:rPr>
                        <a:t>ROW 6 </a:t>
                      </a:r>
                    </a:p>
                    <a:p>
                      <a:pPr marL="0" marR="0" algn="ctr">
                        <a:spcBef>
                          <a:spcPts val="0"/>
                        </a:spcBef>
                        <a:spcAft>
                          <a:spcPts val="0"/>
                        </a:spcAft>
                      </a:pPr>
                      <a:r>
                        <a:rPr lang="en-US" sz="900" b="1" i="1" dirty="0">
                          <a:effectLst/>
                        </a:rPr>
                        <a:t>TOTALS</a:t>
                      </a:r>
                      <a:endParaRPr lang="en-US" sz="900" b="1"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66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3</a:t>
                      </a:r>
                      <a:r>
                        <a:rPr lang="en-US" sz="1300" i="1" dirty="0" smtClean="0">
                          <a:effectLst/>
                        </a:rPr>
                        <a:t>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92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23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78    </a:t>
                      </a:r>
                      <a:endParaRPr lang="en-US" sz="1300" i="1" dirty="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a:effectLst/>
                        </a:rPr>
                        <a:t>88    </a:t>
                      </a:r>
                      <a:endParaRPr lang="en-US" sz="1300" i="1" dirty="0">
                        <a:effectLst/>
                        <a:latin typeface="Times New Roman"/>
                        <a:ea typeface="Times New Roman"/>
                      </a:endParaRPr>
                    </a:p>
                  </a:txBody>
                  <a:tcPr marL="0" marR="0" marT="0" marB="0" anchor="ctr">
                    <a:solidFill>
                      <a:schemeClr val="bg1">
                        <a:lumMod val="75000"/>
                      </a:schemeClr>
                    </a:solidFill>
                  </a:tcPr>
                </a:tc>
                <a:extLst>
                  <a:ext uri="{0D108BD9-81ED-4DB2-BD59-A6C34878D82A}">
                    <a16:rowId xmlns:a16="http://schemas.microsoft.com/office/drawing/2014/main" val="10011"/>
                  </a:ext>
                </a:extLst>
              </a:tr>
            </a:tbl>
          </a:graphicData>
        </a:graphic>
      </p:graphicFrame>
      <p:sp>
        <p:nvSpPr>
          <p:cNvPr id="11" name="TextBox 10"/>
          <p:cNvSpPr txBox="1"/>
          <p:nvPr/>
        </p:nvSpPr>
        <p:spPr>
          <a:xfrm>
            <a:off x="8201292" y="915379"/>
            <a:ext cx="800100" cy="369332"/>
          </a:xfrm>
          <a:prstGeom prst="rect">
            <a:avLst/>
          </a:prstGeom>
          <a:noFill/>
        </p:spPr>
        <p:txBody>
          <a:bodyPr wrap="square" rtlCol="0">
            <a:spAutoFit/>
          </a:bodyPr>
          <a:lstStyle/>
          <a:p>
            <a:r>
              <a:rPr lang="en-US" i="1" dirty="0"/>
              <a:t>N</a:t>
            </a:r>
            <a:r>
              <a:rPr lang="en-US" dirty="0"/>
              <a:t>=35</a:t>
            </a:r>
          </a:p>
        </p:txBody>
      </p:sp>
    </p:spTree>
    <p:extLst>
      <p:ext uri="{BB962C8B-B14F-4D97-AF65-F5344CB8AC3E}">
        <p14:creationId xmlns:p14="http://schemas.microsoft.com/office/powerpoint/2010/main" val="2215009139"/>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238539" y="1371277"/>
          <a:ext cx="8600189" cy="4547306"/>
        </p:xfrm>
        <a:graphic>
          <a:graphicData uri="http://schemas.openxmlformats.org/drawingml/2006/table">
            <a:tbl>
              <a:tblPr>
                <a:tableStyleId>{5C22544A-7EE6-4342-B048-85BDC9FD1C3A}</a:tableStyleId>
              </a:tblPr>
              <a:tblGrid>
                <a:gridCol w="1023301">
                  <a:extLst>
                    <a:ext uri="{9D8B030D-6E8A-4147-A177-3AD203B41FA5}">
                      <a16:colId xmlns:a16="http://schemas.microsoft.com/office/drawing/2014/main" val="3833773820"/>
                    </a:ext>
                  </a:extLst>
                </a:gridCol>
                <a:gridCol w="1085875">
                  <a:extLst>
                    <a:ext uri="{9D8B030D-6E8A-4147-A177-3AD203B41FA5}">
                      <a16:colId xmlns:a16="http://schemas.microsoft.com/office/drawing/2014/main" val="3106176624"/>
                    </a:ext>
                  </a:extLst>
                </a:gridCol>
                <a:gridCol w="1181378">
                  <a:extLst>
                    <a:ext uri="{9D8B030D-6E8A-4147-A177-3AD203B41FA5}">
                      <a16:colId xmlns:a16="http://schemas.microsoft.com/office/drawing/2014/main" val="2483202097"/>
                    </a:ext>
                  </a:extLst>
                </a:gridCol>
                <a:gridCol w="1220160">
                  <a:extLst>
                    <a:ext uri="{9D8B030D-6E8A-4147-A177-3AD203B41FA5}">
                      <a16:colId xmlns:a16="http://schemas.microsoft.com/office/drawing/2014/main" val="4273238725"/>
                    </a:ext>
                  </a:extLst>
                </a:gridCol>
                <a:gridCol w="1288775">
                  <a:extLst>
                    <a:ext uri="{9D8B030D-6E8A-4147-A177-3AD203B41FA5}">
                      <a16:colId xmlns:a16="http://schemas.microsoft.com/office/drawing/2014/main" val="4244840215"/>
                    </a:ext>
                  </a:extLst>
                </a:gridCol>
                <a:gridCol w="1342474">
                  <a:extLst>
                    <a:ext uri="{9D8B030D-6E8A-4147-A177-3AD203B41FA5}">
                      <a16:colId xmlns:a16="http://schemas.microsoft.com/office/drawing/2014/main" val="3245023257"/>
                    </a:ext>
                  </a:extLst>
                </a:gridCol>
                <a:gridCol w="1458226">
                  <a:extLst>
                    <a:ext uri="{9D8B030D-6E8A-4147-A177-3AD203B41FA5}">
                      <a16:colId xmlns:a16="http://schemas.microsoft.com/office/drawing/2014/main" val="43889983"/>
                    </a:ext>
                  </a:extLst>
                </a:gridCol>
              </a:tblGrid>
              <a:tr h="453501">
                <a:tc>
                  <a:txBody>
                    <a:bodyPr/>
                    <a:lstStyle/>
                    <a:p>
                      <a:pPr marL="0" marR="0" algn="ctr">
                        <a:spcBef>
                          <a:spcPts val="0"/>
                        </a:spcBef>
                        <a:spcAft>
                          <a:spcPts val="0"/>
                        </a:spcAft>
                      </a:pPr>
                      <a:r>
                        <a:rPr lang="en-US" sz="900" b="1" dirty="0">
                          <a:solidFill>
                            <a:srgbClr val="FF0000"/>
                          </a:solidFill>
                          <a:effectLst/>
                        </a:rPr>
                        <a:t>ROW  7   </a:t>
                      </a:r>
                      <a:endParaRPr lang="en-US" sz="900" b="1" dirty="0" smtClean="0">
                        <a:solidFill>
                          <a:srgbClr val="FF0000"/>
                        </a:solidFill>
                        <a:effectLst/>
                      </a:endParaRPr>
                    </a:p>
                    <a:p>
                      <a:pPr marL="0" marR="0" algn="ctr">
                        <a:spcBef>
                          <a:spcPts val="0"/>
                        </a:spcBef>
                        <a:spcAft>
                          <a:spcPts val="0"/>
                        </a:spcAft>
                      </a:pPr>
                      <a:r>
                        <a:rPr lang="en-US" sz="900" b="1" dirty="0" smtClean="0">
                          <a:effectLst/>
                        </a:rPr>
                        <a:t>OPENNESS</a:t>
                      </a:r>
                      <a:endParaRPr lang="en-US" sz="900" b="1"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teachers who are committed to students and to learning are subject to criticism___</a:t>
                      </a:r>
                      <a:endParaRPr lang="en-US" sz="7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teachers usually are not interested in suggestions concerning instruction made by other teachers___</a:t>
                      </a:r>
                      <a:endParaRPr lang="en-US" sz="7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teachers usually keep their opinions and advice concerning instruction among their friends___</a:t>
                      </a:r>
                      <a:endParaRPr lang="en-US" sz="7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teachers are expected to contribute to discussions about effective teaching at meetings</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teachers are occasionally open to giving or receiving advice concerning instruction</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teachers are very interested in the opinions of their colleagues concerning instruction</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56250238"/>
                  </a:ext>
                </a:extLst>
              </a:tr>
              <a:tr h="278606">
                <a:tc>
                  <a:txBody>
                    <a:bodyPr/>
                    <a:lstStyle/>
                    <a:p>
                      <a:pPr marL="0" marR="0" algn="ctr">
                        <a:spcBef>
                          <a:spcPts val="0"/>
                        </a:spcBef>
                        <a:spcAft>
                          <a:spcPts val="0"/>
                        </a:spcAft>
                      </a:pPr>
                      <a:r>
                        <a:rPr lang="en-US" sz="900" b="1" i="1" dirty="0" smtClean="0">
                          <a:effectLst/>
                        </a:rPr>
                        <a:t>ROW 7</a:t>
                      </a:r>
                    </a:p>
                    <a:p>
                      <a:pPr marL="0" marR="0" algn="ctr">
                        <a:spcBef>
                          <a:spcPts val="0"/>
                        </a:spcBef>
                        <a:spcAft>
                          <a:spcPts val="0"/>
                        </a:spcAft>
                      </a:pPr>
                      <a:r>
                        <a:rPr lang="en-US" sz="900" b="1" i="1" dirty="0" smtClean="0">
                          <a:effectLst/>
                        </a:rPr>
                        <a:t>TOTALS</a:t>
                      </a:r>
                      <a:endParaRPr lang="en-US" sz="900" b="1" i="1" dirty="0" smtClean="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50</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25</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85</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112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58</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20</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extLst>
                  <a:ext uri="{0D108BD9-81ED-4DB2-BD59-A6C34878D82A}">
                    <a16:rowId xmlns:a16="http://schemas.microsoft.com/office/drawing/2014/main" val="728451796"/>
                  </a:ext>
                </a:extLst>
              </a:tr>
              <a:tr h="453501">
                <a:tc>
                  <a:txBody>
                    <a:bodyPr/>
                    <a:lstStyle/>
                    <a:p>
                      <a:pPr marL="0" marR="0" algn="ctr">
                        <a:spcBef>
                          <a:spcPts val="0"/>
                        </a:spcBef>
                        <a:spcAft>
                          <a:spcPts val="0"/>
                        </a:spcAft>
                      </a:pPr>
                      <a:r>
                        <a:rPr lang="en-US" sz="900" b="1" dirty="0">
                          <a:solidFill>
                            <a:srgbClr val="FF0000"/>
                          </a:solidFill>
                          <a:effectLst/>
                        </a:rPr>
                        <a:t>ROW  8</a:t>
                      </a:r>
                    </a:p>
                    <a:p>
                      <a:pPr marL="0" marR="0" algn="ctr">
                        <a:spcBef>
                          <a:spcPts val="0"/>
                        </a:spcBef>
                        <a:spcAft>
                          <a:spcPts val="0"/>
                        </a:spcAft>
                      </a:pPr>
                      <a:r>
                        <a:rPr lang="en-US" sz="900" b="1" dirty="0">
                          <a:effectLst/>
                        </a:rPr>
                        <a:t>PARENT RELATIONS</a:t>
                      </a:r>
                      <a:endParaRPr lang="en-US" sz="900" b="1"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many teachers avoid parents whenever possible___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teachers would rather not have parents’ input regarding instructional practice___</a:t>
                      </a:r>
                      <a:endParaRPr lang="en-US" sz="7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there are cliques of teachers that parents perceive as the better teachers___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leaders require teachers to be in contact with parents regularly</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most teachers are comfortable when parents want to be involved with instructional practices</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teachers aggressively seek the involvement of parents in  classroom instruction___</a:t>
                      </a:r>
                      <a:endParaRPr lang="en-US" sz="7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60680927"/>
                  </a:ext>
                </a:extLst>
              </a:tr>
              <a:tr h="278606">
                <a:tc>
                  <a:txBody>
                    <a:bodyPr/>
                    <a:lstStyle/>
                    <a:p>
                      <a:pPr marL="0" marR="0" algn="ctr">
                        <a:spcBef>
                          <a:spcPts val="0"/>
                        </a:spcBef>
                        <a:spcAft>
                          <a:spcPts val="0"/>
                        </a:spcAft>
                      </a:pPr>
                      <a:r>
                        <a:rPr lang="en-US" sz="900" b="1" i="1" dirty="0" smtClean="0">
                          <a:effectLst/>
                        </a:rPr>
                        <a:t>ROW 8 </a:t>
                      </a:r>
                    </a:p>
                    <a:p>
                      <a:pPr marL="0" marR="0" algn="ctr">
                        <a:spcBef>
                          <a:spcPts val="0"/>
                        </a:spcBef>
                        <a:spcAft>
                          <a:spcPts val="0"/>
                        </a:spcAft>
                      </a:pPr>
                      <a:r>
                        <a:rPr lang="en-US" sz="900" b="1" i="1" dirty="0" smtClean="0">
                          <a:effectLst/>
                        </a:rPr>
                        <a:t>TOTALS</a:t>
                      </a:r>
                      <a:endParaRPr lang="en-US" sz="900" b="1" i="1" dirty="0" smtClean="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23</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47</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34</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96</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110</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40</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extLst>
                  <a:ext uri="{0D108BD9-81ED-4DB2-BD59-A6C34878D82A}">
                    <a16:rowId xmlns:a16="http://schemas.microsoft.com/office/drawing/2014/main" val="1814246041"/>
                  </a:ext>
                </a:extLst>
              </a:tr>
              <a:tr h="453501">
                <a:tc>
                  <a:txBody>
                    <a:bodyPr/>
                    <a:lstStyle/>
                    <a:p>
                      <a:pPr marL="0" marR="0" algn="ctr">
                        <a:spcBef>
                          <a:spcPts val="0"/>
                        </a:spcBef>
                        <a:spcAft>
                          <a:spcPts val="0"/>
                        </a:spcAft>
                      </a:pPr>
                      <a:r>
                        <a:rPr lang="en-US" sz="900" b="1" dirty="0">
                          <a:solidFill>
                            <a:srgbClr val="FF0000"/>
                          </a:solidFill>
                          <a:effectLst/>
                        </a:rPr>
                        <a:t>ROW  9  </a:t>
                      </a:r>
                      <a:r>
                        <a:rPr lang="en-US" sz="900" b="1" dirty="0">
                          <a:effectLst/>
                        </a:rPr>
                        <a:t>LEADERSHIP</a:t>
                      </a:r>
                      <a:endParaRPr lang="en-US" sz="900" b="1"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leaders are seen as obstacles to growth and development___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school leaders are not visible in the school very much___</a:t>
                      </a:r>
                      <a:endParaRPr lang="en-US" sz="7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leaders frequently visit and/or praise the same teachers___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leaders monitor the meetings that are designed for teacher collaboration___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leaders encourage teachers to give each other advice without being too critical</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leaders challenge ineffective teaching and encourage teachers to do the same</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44094093"/>
                  </a:ext>
                </a:extLst>
              </a:tr>
              <a:tr h="278606">
                <a:tc>
                  <a:txBody>
                    <a:bodyPr/>
                    <a:lstStyle/>
                    <a:p>
                      <a:pPr marL="0" marR="0" algn="ctr">
                        <a:spcBef>
                          <a:spcPts val="0"/>
                        </a:spcBef>
                        <a:spcAft>
                          <a:spcPts val="0"/>
                        </a:spcAft>
                      </a:pPr>
                      <a:r>
                        <a:rPr lang="en-US" sz="900" b="1" i="1" dirty="0" smtClean="0">
                          <a:effectLst/>
                        </a:rPr>
                        <a:t>ROW 9</a:t>
                      </a:r>
                    </a:p>
                    <a:p>
                      <a:pPr marL="0" marR="0" algn="ctr">
                        <a:spcBef>
                          <a:spcPts val="0"/>
                        </a:spcBef>
                        <a:spcAft>
                          <a:spcPts val="0"/>
                        </a:spcAft>
                      </a:pPr>
                      <a:r>
                        <a:rPr lang="en-US" sz="900" b="1" i="1" dirty="0" smtClean="0">
                          <a:effectLst/>
                        </a:rPr>
                        <a:t>TOTALS</a:t>
                      </a:r>
                      <a:endParaRPr lang="en-US" sz="900" b="1" i="1" dirty="0" smtClean="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48</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98</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112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52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28</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extLst>
                  <a:ext uri="{0D108BD9-81ED-4DB2-BD59-A6C34878D82A}">
                    <a16:rowId xmlns:a16="http://schemas.microsoft.com/office/drawing/2014/main" val="2526113152"/>
                  </a:ext>
                </a:extLst>
              </a:tr>
              <a:tr h="453501">
                <a:tc>
                  <a:txBody>
                    <a:bodyPr/>
                    <a:lstStyle/>
                    <a:p>
                      <a:pPr marL="0" marR="0" algn="ctr">
                        <a:spcBef>
                          <a:spcPts val="0"/>
                        </a:spcBef>
                        <a:spcAft>
                          <a:spcPts val="0"/>
                        </a:spcAft>
                      </a:pPr>
                      <a:r>
                        <a:rPr lang="en-US" sz="900" b="1" dirty="0">
                          <a:solidFill>
                            <a:srgbClr val="FF0000"/>
                          </a:solidFill>
                          <a:effectLst/>
                        </a:rPr>
                        <a:t>ROW  10  </a:t>
                      </a:r>
                      <a:r>
                        <a:rPr lang="en-US" sz="900" b="1" dirty="0">
                          <a:effectLst/>
                        </a:rPr>
                        <a:t>COMMUNICATION</a:t>
                      </a:r>
                      <a:endParaRPr lang="en-US" sz="900" b="1"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policies seem to inhibit teachers’ abilities to discuss student achievement___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communication among teachers is not considered important at this school___</a:t>
                      </a:r>
                      <a:endParaRPr lang="en-US" sz="7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it is difficult to have productive dialogue with certain groups of teachers</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communication is dominated by top-down mandates___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warm and fuzzy conversations permeate our school</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any teacher can talk to any teacher about their teaching practice</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1870639"/>
                  </a:ext>
                </a:extLst>
              </a:tr>
              <a:tr h="278606">
                <a:tc>
                  <a:txBody>
                    <a:bodyPr/>
                    <a:lstStyle/>
                    <a:p>
                      <a:pPr marL="0" marR="0" algn="ctr">
                        <a:spcBef>
                          <a:spcPts val="0"/>
                        </a:spcBef>
                        <a:spcAft>
                          <a:spcPts val="0"/>
                        </a:spcAft>
                      </a:pPr>
                      <a:r>
                        <a:rPr lang="en-US" sz="900" b="1" i="1" dirty="0" smtClean="0">
                          <a:effectLst/>
                        </a:rPr>
                        <a:t>ROW 10</a:t>
                      </a:r>
                    </a:p>
                    <a:p>
                      <a:pPr marL="0" marR="0" algn="ctr">
                        <a:spcBef>
                          <a:spcPts val="0"/>
                        </a:spcBef>
                        <a:spcAft>
                          <a:spcPts val="0"/>
                        </a:spcAft>
                      </a:pPr>
                      <a:r>
                        <a:rPr lang="en-US" sz="900" b="1" i="1" dirty="0" smtClean="0">
                          <a:effectLst/>
                        </a:rPr>
                        <a:t>TOTALS</a:t>
                      </a:r>
                      <a:endParaRPr lang="en-US" sz="900" b="1" i="1" dirty="0" smtClean="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23</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70</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67</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72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101</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17</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extLst>
                  <a:ext uri="{0D108BD9-81ED-4DB2-BD59-A6C34878D82A}">
                    <a16:rowId xmlns:a16="http://schemas.microsoft.com/office/drawing/2014/main" val="3921340266"/>
                  </a:ext>
                </a:extLst>
              </a:tr>
              <a:tr h="445509">
                <a:tc>
                  <a:txBody>
                    <a:bodyPr/>
                    <a:lstStyle/>
                    <a:p>
                      <a:pPr marL="0" marR="0" algn="ctr">
                        <a:spcBef>
                          <a:spcPts val="0"/>
                        </a:spcBef>
                        <a:spcAft>
                          <a:spcPts val="0"/>
                        </a:spcAft>
                      </a:pPr>
                      <a:r>
                        <a:rPr lang="en-US" sz="900" b="1" dirty="0">
                          <a:solidFill>
                            <a:srgbClr val="FF0000"/>
                          </a:solidFill>
                          <a:effectLst/>
                        </a:rPr>
                        <a:t>ROW  11    </a:t>
                      </a:r>
                      <a:r>
                        <a:rPr lang="en-US" sz="900" b="1" dirty="0">
                          <a:effectLst/>
                        </a:rPr>
                        <a:t>SOCIALIZATION</a:t>
                      </a:r>
                      <a:endParaRPr lang="en-US" sz="900" b="1"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new teachers are informally indoctrinated by negative staff members quickly___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teachers at this school quickly learn that it is “every man for himself”___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new teachers are (informally labeled, then) typecast into certain teacher cliques</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there are many mandatory meetings for new teachers to attend</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new teachers are encouraged to share their experiences with other faculty members</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all teachers assume some responsibility in helping new teachers adjust</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170717530"/>
                  </a:ext>
                </a:extLst>
              </a:tr>
              <a:tr h="278606">
                <a:tc>
                  <a:txBody>
                    <a:bodyPr/>
                    <a:lstStyle/>
                    <a:p>
                      <a:pPr marL="0" marR="0" algn="ctr">
                        <a:spcBef>
                          <a:spcPts val="0"/>
                        </a:spcBef>
                        <a:spcAft>
                          <a:spcPts val="0"/>
                        </a:spcAft>
                      </a:pPr>
                      <a:r>
                        <a:rPr lang="en-US" sz="900" b="1" i="1" dirty="0" smtClean="0">
                          <a:effectLst/>
                        </a:rPr>
                        <a:t>ROW 11 </a:t>
                      </a:r>
                    </a:p>
                    <a:p>
                      <a:pPr marL="0" marR="0" algn="ctr">
                        <a:spcBef>
                          <a:spcPts val="0"/>
                        </a:spcBef>
                        <a:spcAft>
                          <a:spcPts val="0"/>
                        </a:spcAft>
                      </a:pPr>
                      <a:r>
                        <a:rPr lang="en-US" sz="900" b="1" i="1" dirty="0" smtClean="0">
                          <a:effectLst/>
                        </a:rPr>
                        <a:t>TOTAL</a:t>
                      </a:r>
                      <a:endParaRPr lang="en-US" sz="900" b="1" i="1" dirty="0" smtClean="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8</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89</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71</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42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112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28</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extLst>
                  <a:ext uri="{0D108BD9-81ED-4DB2-BD59-A6C34878D82A}">
                    <a16:rowId xmlns:a16="http://schemas.microsoft.com/office/drawing/2014/main" val="2540045968"/>
                  </a:ext>
                </a:extLst>
              </a:tr>
              <a:tr h="453501">
                <a:tc>
                  <a:txBody>
                    <a:bodyPr/>
                    <a:lstStyle/>
                    <a:p>
                      <a:pPr marL="0" marR="0" algn="ctr">
                        <a:spcBef>
                          <a:spcPts val="0"/>
                        </a:spcBef>
                        <a:spcAft>
                          <a:spcPts val="0"/>
                        </a:spcAft>
                      </a:pPr>
                      <a:r>
                        <a:rPr lang="en-US" sz="900" b="1" dirty="0">
                          <a:solidFill>
                            <a:srgbClr val="FF0000"/>
                          </a:solidFill>
                          <a:effectLst/>
                        </a:rPr>
                        <a:t>ROW  12   </a:t>
                      </a:r>
                      <a:r>
                        <a:rPr lang="en-US" sz="900" b="1" dirty="0">
                          <a:effectLst/>
                        </a:rPr>
                        <a:t>ORGANIZATION HISTORY</a:t>
                      </a:r>
                      <a:endParaRPr lang="en-US" sz="900" b="1"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teachers are quick to share negative stories  about this school___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a:effectLst/>
                        </a:rPr>
                        <a:t>“teachers asking for help” has traditionally been considered as a professional weakness___</a:t>
                      </a:r>
                      <a:endParaRPr lang="en-US" sz="70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some grades, departments, or teams consider their successes as separate from the whole school___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school leaders have established strong control over much of what goes on at school</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this school is known for celebrating everything</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tc>
                  <a:txBody>
                    <a:bodyPr/>
                    <a:lstStyle/>
                    <a:p>
                      <a:pPr marL="0" marR="0" algn="ctr">
                        <a:spcBef>
                          <a:spcPts val="0"/>
                        </a:spcBef>
                        <a:spcAft>
                          <a:spcPts val="0"/>
                        </a:spcAft>
                      </a:pPr>
                      <a:r>
                        <a:rPr lang="en-US" sz="700" dirty="0">
                          <a:effectLst/>
                        </a:rPr>
                        <a:t>at this school there is an understanding that school improvement is a continuous issue</a:t>
                      </a:r>
                      <a:r>
                        <a:rPr lang="en-US" sz="700" dirty="0" smtClean="0">
                          <a:effectLst/>
                        </a:rPr>
                        <a:t>__</a:t>
                      </a:r>
                      <a:endParaRPr lang="en-US" sz="7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27777256"/>
                  </a:ext>
                </a:extLst>
              </a:tr>
              <a:tr h="441262">
                <a:tc>
                  <a:txBody>
                    <a:bodyPr/>
                    <a:lstStyle/>
                    <a:p>
                      <a:pPr marL="0" marR="0" algn="ctr">
                        <a:spcBef>
                          <a:spcPts val="0"/>
                        </a:spcBef>
                        <a:spcAft>
                          <a:spcPts val="0"/>
                        </a:spcAft>
                      </a:pPr>
                      <a:r>
                        <a:rPr lang="en-US" sz="900" b="1" i="1" dirty="0" smtClean="0">
                          <a:effectLst/>
                        </a:rPr>
                        <a:t>ROW 12 </a:t>
                      </a:r>
                    </a:p>
                    <a:p>
                      <a:pPr marL="0" marR="0" algn="ctr">
                        <a:spcBef>
                          <a:spcPts val="0"/>
                        </a:spcBef>
                        <a:spcAft>
                          <a:spcPts val="0"/>
                        </a:spcAft>
                      </a:pPr>
                      <a:r>
                        <a:rPr lang="en-US" sz="900" b="1" i="1" dirty="0" smtClean="0">
                          <a:effectLst/>
                        </a:rPr>
                        <a:t>TOTALS</a:t>
                      </a:r>
                      <a:endParaRPr lang="en-US" sz="900" b="1" i="1" dirty="0" smtClean="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53</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73</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84</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80</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42</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300" i="1" dirty="0" smtClean="0">
                          <a:effectLst/>
                          <a:latin typeface="Times New Roman" panose="02020603050405020304" pitchFamily="18" charset="0"/>
                          <a:ea typeface="Times New Roman" panose="02020603050405020304" pitchFamily="18" charset="0"/>
                        </a:rPr>
                        <a:t>18</a:t>
                      </a:r>
                      <a:endParaRPr lang="en-US" sz="1300"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extLst>
                  <a:ext uri="{0D108BD9-81ED-4DB2-BD59-A6C34878D82A}">
                    <a16:rowId xmlns:a16="http://schemas.microsoft.com/office/drawing/2014/main" val="3818222946"/>
                  </a:ext>
                </a:extLst>
              </a:tr>
            </a:tbl>
          </a:graphicData>
        </a:graphic>
      </p:graphicFrame>
      <p:sp>
        <p:nvSpPr>
          <p:cNvPr id="4" name="TextBox 3"/>
          <p:cNvSpPr txBox="1"/>
          <p:nvPr/>
        </p:nvSpPr>
        <p:spPr>
          <a:xfrm>
            <a:off x="238539" y="208273"/>
            <a:ext cx="8600189" cy="525080"/>
          </a:xfrm>
          <a:prstGeom prst="rect">
            <a:avLst/>
          </a:prstGeom>
          <a:noFill/>
        </p:spPr>
        <p:txBody>
          <a:bodyPr wrap="square" rtlCol="0">
            <a:spAutoFit/>
          </a:bodyPr>
          <a:lstStyle/>
          <a:p>
            <a:r>
              <a:rPr lang="en-US" sz="2812" dirty="0"/>
              <a:t>School Culture Typology </a:t>
            </a:r>
            <a:r>
              <a:rPr lang="en-US" sz="2812" dirty="0" smtClean="0"/>
              <a:t>Activity  </a:t>
            </a:r>
            <a:r>
              <a:rPr lang="en-US" sz="2812" dirty="0" smtClean="0">
                <a:solidFill>
                  <a:srgbClr val="FF0000"/>
                </a:solidFill>
              </a:rPr>
              <a:t>example</a:t>
            </a:r>
            <a:endParaRPr lang="en-US" sz="2812" dirty="0">
              <a:solidFill>
                <a:srgbClr val="FF0000"/>
              </a:solidFill>
            </a:endParaRPr>
          </a:p>
        </p:txBody>
      </p:sp>
      <p:sp>
        <p:nvSpPr>
          <p:cNvPr id="5" name="TextBox 4"/>
          <p:cNvSpPr txBox="1"/>
          <p:nvPr/>
        </p:nvSpPr>
        <p:spPr>
          <a:xfrm>
            <a:off x="8038628" y="1029356"/>
            <a:ext cx="800100" cy="369332"/>
          </a:xfrm>
          <a:prstGeom prst="rect">
            <a:avLst/>
          </a:prstGeom>
          <a:noFill/>
        </p:spPr>
        <p:txBody>
          <a:bodyPr wrap="square" rtlCol="0">
            <a:spAutoFit/>
          </a:bodyPr>
          <a:lstStyle/>
          <a:p>
            <a:r>
              <a:rPr lang="en-US" i="1" dirty="0"/>
              <a:t>N</a:t>
            </a:r>
            <a:r>
              <a:rPr lang="en-US" dirty="0"/>
              <a:t>=35</a:t>
            </a:r>
          </a:p>
        </p:txBody>
      </p:sp>
    </p:spTree>
    <p:extLst>
      <p:ext uri="{BB962C8B-B14F-4D97-AF65-F5344CB8AC3E}">
        <p14:creationId xmlns:p14="http://schemas.microsoft.com/office/powerpoint/2010/main" val="3001160245"/>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68953" y="343086"/>
            <a:ext cx="7845930" cy="9347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80" tIns="34290" rIns="68580" bIns="34290" numCol="1" anchor="ctr" anchorCtr="0" compatLnSpc="1">
            <a:prstTxWarp prst="textNoShape">
              <a:avLst/>
            </a:prstTxWarp>
            <a:spAutoFit/>
          </a:bodyPr>
          <a:lstStyle/>
          <a:p>
            <a:pPr eaLnBrk="0" fontAlgn="base" hangingPunct="0">
              <a:spcBef>
                <a:spcPct val="0"/>
              </a:spcBef>
              <a:spcAft>
                <a:spcPct val="0"/>
              </a:spcAft>
            </a:pPr>
            <a:r>
              <a:rPr lang="en-US" altLang="en-US" sz="2812" dirty="0">
                <a:latin typeface="Goudy"/>
                <a:ea typeface="Times New Roman" panose="02020603050405020304" pitchFamily="18" charset="0"/>
                <a:cs typeface="Times New Roman" panose="02020603050405020304" pitchFamily="18" charset="0"/>
              </a:rPr>
              <a:t>Cultural Typology Activity:  Column Explanations</a:t>
            </a:r>
            <a:endParaRPr lang="en-US" altLang="en-US" sz="2812" dirty="0"/>
          </a:p>
          <a:p>
            <a:pPr eaLnBrk="0" fontAlgn="base" hangingPunct="0">
              <a:spcBef>
                <a:spcPct val="0"/>
              </a:spcBef>
              <a:spcAft>
                <a:spcPct val="0"/>
              </a:spcAft>
            </a:pPr>
            <a:endParaRPr lang="en-US" altLang="en-US" sz="2812" dirty="0">
              <a:solidFill>
                <a:srgbClr val="FF0000"/>
              </a:solidFill>
              <a:latin typeface="Arial" panose="020B0604020202020204" pitchFamily="34" charset="0"/>
            </a:endParaRPr>
          </a:p>
        </p:txBody>
      </p:sp>
      <p:sp>
        <p:nvSpPr>
          <p:cNvPr id="5" name="Rectangle 3"/>
          <p:cNvSpPr>
            <a:spLocks noChangeArrowheads="1"/>
          </p:cNvSpPr>
          <p:nvPr/>
        </p:nvSpPr>
        <p:spPr bwMode="auto">
          <a:xfrm>
            <a:off x="396578" y="1004664"/>
            <a:ext cx="8484499" cy="67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algn="l" eaLnBrk="0" fontAlgn="base" hangingPunct="0">
              <a:spcBef>
                <a:spcPct val="0"/>
              </a:spcBef>
              <a:spcAft>
                <a:spcPct val="0"/>
              </a:spcAft>
            </a:pPr>
            <a:r>
              <a:rPr lang="en-US" altLang="en-US" sz="1969" dirty="0">
                <a:solidFill>
                  <a:srgbClr val="FF0000"/>
                </a:solidFill>
                <a:latin typeface="Arial" panose="020B0604020202020204" pitchFamily="34" charset="0"/>
                <a:ea typeface="Times New Roman" panose="02020603050405020304" pitchFamily="18" charset="0"/>
              </a:rPr>
              <a:t>COLUMN  A   </a:t>
            </a:r>
            <a:r>
              <a:rPr lang="en-US" altLang="en-US" sz="1969" u="sng" dirty="0">
                <a:solidFill>
                  <a:srgbClr val="FF0000"/>
                </a:solidFill>
                <a:latin typeface="Arial" panose="020B0604020202020204" pitchFamily="34" charset="0"/>
                <a:ea typeface="Times New Roman" panose="02020603050405020304" pitchFamily="18" charset="0"/>
              </a:rPr>
              <a:t>Toxic</a:t>
            </a:r>
            <a:r>
              <a:rPr lang="en-US" altLang="en-US" sz="1969" dirty="0">
                <a:solidFill>
                  <a:srgbClr val="FF0000"/>
                </a:solidFill>
                <a:latin typeface="Arial" panose="020B0604020202020204" pitchFamily="34" charset="0"/>
                <a:ea typeface="Times New Roman" panose="02020603050405020304" pitchFamily="18" charset="0"/>
              </a:rPr>
              <a:t> – A culture where enough teachers focus on the negative aspects of the school’s operations and personnel.  </a:t>
            </a:r>
            <a:endParaRPr lang="en-US" altLang="en-US" sz="1969" dirty="0">
              <a:solidFill>
                <a:srgbClr val="FF0000"/>
              </a:solidFill>
              <a:latin typeface="Arial" panose="020B0604020202020204" pitchFamily="34" charset="0"/>
            </a:endParaRPr>
          </a:p>
        </p:txBody>
      </p:sp>
      <p:sp>
        <p:nvSpPr>
          <p:cNvPr id="6" name="Rectangle 4"/>
          <p:cNvSpPr>
            <a:spLocks noChangeArrowheads="1"/>
          </p:cNvSpPr>
          <p:nvPr/>
        </p:nvSpPr>
        <p:spPr bwMode="auto">
          <a:xfrm>
            <a:off x="408656" y="1840305"/>
            <a:ext cx="8189880" cy="67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algn="l" eaLnBrk="0" fontAlgn="base" hangingPunct="0">
              <a:spcBef>
                <a:spcPct val="0"/>
              </a:spcBef>
              <a:spcAft>
                <a:spcPct val="0"/>
              </a:spcAft>
            </a:pPr>
            <a:r>
              <a:rPr lang="en-US" altLang="en-US" sz="1969" dirty="0">
                <a:solidFill>
                  <a:srgbClr val="00B0F0"/>
                </a:solidFill>
                <a:latin typeface="Arial" panose="020B0604020202020204" pitchFamily="34" charset="0"/>
                <a:ea typeface="Times New Roman" panose="02020603050405020304" pitchFamily="18" charset="0"/>
              </a:rPr>
              <a:t>COLUMN  B   </a:t>
            </a:r>
            <a:r>
              <a:rPr lang="en-US" altLang="en-US" sz="1969" u="sng" dirty="0">
                <a:solidFill>
                  <a:srgbClr val="00B0F0"/>
                </a:solidFill>
                <a:latin typeface="Arial" panose="020B0604020202020204" pitchFamily="34" charset="0"/>
                <a:ea typeface="Times New Roman" panose="02020603050405020304" pitchFamily="18" charset="0"/>
              </a:rPr>
              <a:t>Fragmented</a:t>
            </a:r>
            <a:r>
              <a:rPr lang="en-US" altLang="en-US" sz="1969" dirty="0">
                <a:solidFill>
                  <a:srgbClr val="00B0F0"/>
                </a:solidFill>
                <a:latin typeface="Arial" panose="020B0604020202020204" pitchFamily="34" charset="0"/>
                <a:ea typeface="Times New Roman" panose="02020603050405020304" pitchFamily="18" charset="0"/>
              </a:rPr>
              <a:t> – A culture where teachers are isolated from other teachers and all are insulated from outside interference.  </a:t>
            </a:r>
            <a:endParaRPr lang="en-US" altLang="en-US" sz="1969" dirty="0">
              <a:solidFill>
                <a:srgbClr val="00B0F0"/>
              </a:solidFill>
              <a:latin typeface="Arial" panose="020B0604020202020204" pitchFamily="34" charset="0"/>
            </a:endParaRPr>
          </a:p>
        </p:txBody>
      </p:sp>
      <p:sp>
        <p:nvSpPr>
          <p:cNvPr id="7" name="Rectangle 5"/>
          <p:cNvSpPr>
            <a:spLocks noChangeArrowheads="1"/>
          </p:cNvSpPr>
          <p:nvPr/>
        </p:nvSpPr>
        <p:spPr bwMode="auto">
          <a:xfrm>
            <a:off x="408656" y="2605539"/>
            <a:ext cx="8261987" cy="675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68580" tIns="34290" rIns="68580" bIns="34290" numCol="1" anchor="ctr" anchorCtr="0" compatLnSpc="1">
            <a:prstTxWarp prst="textNoShape">
              <a:avLst/>
            </a:prstTxWarp>
            <a:spAutoFit/>
          </a:bodyPr>
          <a:lstStyle/>
          <a:p>
            <a:pPr algn="l" eaLnBrk="0" fontAlgn="base" hangingPunct="0">
              <a:spcBef>
                <a:spcPct val="0"/>
              </a:spcBef>
              <a:spcAft>
                <a:spcPct val="0"/>
              </a:spcAft>
            </a:pPr>
            <a:r>
              <a:rPr lang="en-US" altLang="en-US" sz="1969" dirty="0">
                <a:solidFill>
                  <a:srgbClr val="00B050"/>
                </a:solidFill>
                <a:latin typeface="Arial" panose="020B0604020202020204" pitchFamily="34" charset="0"/>
                <a:ea typeface="Times New Roman" panose="02020603050405020304" pitchFamily="18" charset="0"/>
              </a:rPr>
              <a:t>COLUMN  C   </a:t>
            </a:r>
            <a:r>
              <a:rPr lang="en-US" altLang="en-US" sz="1969" u="sng" dirty="0">
                <a:solidFill>
                  <a:srgbClr val="00B050"/>
                </a:solidFill>
                <a:latin typeface="Arial" panose="020B0604020202020204" pitchFamily="34" charset="0"/>
                <a:ea typeface="Times New Roman" panose="02020603050405020304" pitchFamily="18" charset="0"/>
              </a:rPr>
              <a:t>Balkanized</a:t>
            </a:r>
            <a:r>
              <a:rPr lang="en-US" altLang="en-US" sz="1969" dirty="0">
                <a:solidFill>
                  <a:srgbClr val="00B050"/>
                </a:solidFill>
                <a:latin typeface="Arial" panose="020B0604020202020204" pitchFamily="34" charset="0"/>
                <a:ea typeface="Times New Roman" panose="02020603050405020304" pitchFamily="18" charset="0"/>
              </a:rPr>
              <a:t> – A culture where collaboration and sharing occur within like-minded groups, friends, or cliques.  </a:t>
            </a:r>
            <a:endParaRPr lang="en-US" altLang="en-US" sz="1969" dirty="0">
              <a:solidFill>
                <a:srgbClr val="00B050"/>
              </a:solidFill>
              <a:latin typeface="Arial" panose="020B0604020202020204" pitchFamily="34" charset="0"/>
            </a:endParaRPr>
          </a:p>
        </p:txBody>
      </p:sp>
      <p:sp>
        <p:nvSpPr>
          <p:cNvPr id="3" name="Rectangle 2"/>
          <p:cNvSpPr/>
          <p:nvPr/>
        </p:nvSpPr>
        <p:spPr>
          <a:xfrm>
            <a:off x="450719" y="3327661"/>
            <a:ext cx="8255976" cy="1001428"/>
          </a:xfrm>
          <a:prstGeom prst="rect">
            <a:avLst/>
          </a:prstGeom>
        </p:spPr>
        <p:txBody>
          <a:bodyPr wrap="square">
            <a:spAutoFit/>
          </a:bodyPr>
          <a:lstStyle/>
          <a:p>
            <a:pPr algn="l"/>
            <a:r>
              <a:rPr lang="en-US" altLang="en-US" sz="1969" dirty="0">
                <a:solidFill>
                  <a:srgbClr val="7030A0"/>
                </a:solidFill>
                <a:latin typeface="Arial" panose="020B0604020202020204" pitchFamily="34" charset="0"/>
                <a:ea typeface="Times New Roman" panose="02020603050405020304" pitchFamily="18" charset="0"/>
              </a:rPr>
              <a:t>COLUMN  D   </a:t>
            </a:r>
            <a:r>
              <a:rPr lang="en-US" altLang="en-US" sz="1969" u="sng" dirty="0">
                <a:solidFill>
                  <a:srgbClr val="7030A0"/>
                </a:solidFill>
                <a:latin typeface="Arial" panose="020B0604020202020204" pitchFamily="34" charset="0"/>
                <a:ea typeface="Times New Roman" panose="02020603050405020304" pitchFamily="18" charset="0"/>
              </a:rPr>
              <a:t>Contrived Collegiality</a:t>
            </a:r>
            <a:r>
              <a:rPr lang="en-US" altLang="en-US" sz="1969" dirty="0">
                <a:solidFill>
                  <a:srgbClr val="7030A0"/>
                </a:solidFill>
                <a:latin typeface="Arial" panose="020B0604020202020204" pitchFamily="34" charset="0"/>
                <a:ea typeface="Times New Roman" panose="02020603050405020304" pitchFamily="18" charset="0"/>
              </a:rPr>
              <a:t> – A culture where the forms of collaboration are determined and structures are created by the school leadership. </a:t>
            </a:r>
            <a:endParaRPr lang="en-US" sz="1969" dirty="0">
              <a:solidFill>
                <a:srgbClr val="7030A0"/>
              </a:solidFill>
            </a:endParaRPr>
          </a:p>
        </p:txBody>
      </p:sp>
      <p:sp>
        <p:nvSpPr>
          <p:cNvPr id="4" name="Rectangle 3"/>
          <p:cNvSpPr/>
          <p:nvPr/>
        </p:nvSpPr>
        <p:spPr>
          <a:xfrm>
            <a:off x="474755" y="4414674"/>
            <a:ext cx="8255976" cy="1001428"/>
          </a:xfrm>
          <a:prstGeom prst="rect">
            <a:avLst/>
          </a:prstGeom>
        </p:spPr>
        <p:txBody>
          <a:bodyPr wrap="square">
            <a:spAutoFit/>
          </a:bodyPr>
          <a:lstStyle/>
          <a:p>
            <a:pPr algn="l"/>
            <a:r>
              <a:rPr lang="en-US" altLang="en-US" sz="1969" dirty="0">
                <a:solidFill>
                  <a:schemeClr val="accent2">
                    <a:lumMod val="75000"/>
                  </a:schemeClr>
                </a:solidFill>
                <a:latin typeface="Arial" panose="020B0604020202020204" pitchFamily="34" charset="0"/>
                <a:ea typeface="Times New Roman" panose="02020603050405020304" pitchFamily="18" charset="0"/>
              </a:rPr>
              <a:t>COLUMN  E   </a:t>
            </a:r>
            <a:r>
              <a:rPr lang="en-US" altLang="en-US" sz="1969" u="sng" dirty="0">
                <a:solidFill>
                  <a:schemeClr val="accent2">
                    <a:lumMod val="75000"/>
                  </a:schemeClr>
                </a:solidFill>
                <a:latin typeface="Arial" panose="020B0604020202020204" pitchFamily="34" charset="0"/>
                <a:ea typeface="Times New Roman" panose="02020603050405020304" pitchFamily="18" charset="0"/>
              </a:rPr>
              <a:t>Comfortable Collaboration</a:t>
            </a:r>
            <a:r>
              <a:rPr lang="en-US" altLang="en-US" sz="1969" dirty="0">
                <a:solidFill>
                  <a:schemeClr val="accent2">
                    <a:lumMod val="75000"/>
                  </a:schemeClr>
                </a:solidFill>
                <a:latin typeface="Arial" panose="020B0604020202020204" pitchFamily="34" charset="0"/>
                <a:ea typeface="Times New Roman" panose="02020603050405020304" pitchFamily="18" charset="0"/>
              </a:rPr>
              <a:t> – This culture finds teachers engaging in positive, friendly conversations, yet do not ask critical questions about their work and how to improve. </a:t>
            </a:r>
            <a:endParaRPr lang="en-US" sz="1969" dirty="0">
              <a:solidFill>
                <a:schemeClr val="accent2">
                  <a:lumMod val="75000"/>
                </a:schemeClr>
              </a:solidFill>
            </a:endParaRPr>
          </a:p>
        </p:txBody>
      </p:sp>
      <p:sp>
        <p:nvSpPr>
          <p:cNvPr id="8" name="Rectangle 7"/>
          <p:cNvSpPr/>
          <p:nvPr/>
        </p:nvSpPr>
        <p:spPr>
          <a:xfrm>
            <a:off x="474754" y="5476617"/>
            <a:ext cx="8328144" cy="1001428"/>
          </a:xfrm>
          <a:prstGeom prst="rect">
            <a:avLst/>
          </a:prstGeom>
        </p:spPr>
        <p:txBody>
          <a:bodyPr wrap="square">
            <a:spAutoFit/>
          </a:bodyPr>
          <a:lstStyle/>
          <a:p>
            <a:pPr algn="l"/>
            <a:r>
              <a:rPr lang="en-US" altLang="en-US" sz="1969" dirty="0">
                <a:latin typeface="Arial" panose="020B0604020202020204" pitchFamily="34" charset="0"/>
                <a:ea typeface="Times New Roman" panose="02020603050405020304" pitchFamily="18" charset="0"/>
              </a:rPr>
              <a:t>COLUMN  F   </a:t>
            </a:r>
            <a:r>
              <a:rPr lang="en-US" altLang="en-US" sz="1969" u="sng" dirty="0">
                <a:latin typeface="Arial" panose="020B0604020202020204" pitchFamily="34" charset="0"/>
                <a:ea typeface="Times New Roman" panose="02020603050405020304" pitchFamily="18" charset="0"/>
              </a:rPr>
              <a:t>Collaborative</a:t>
            </a:r>
            <a:r>
              <a:rPr lang="en-US" altLang="en-US" sz="1969" dirty="0">
                <a:latin typeface="Arial" panose="020B0604020202020204" pitchFamily="34" charset="0"/>
                <a:ea typeface="Times New Roman" panose="02020603050405020304" pitchFamily="18" charset="0"/>
              </a:rPr>
              <a:t> – A culture where teacher development is facilitated through interdependence and the majority agree, and can be aggressive, on educational values.</a:t>
            </a:r>
            <a:endParaRPr lang="en-US" sz="1969" dirty="0"/>
          </a:p>
        </p:txBody>
      </p:sp>
    </p:spTree>
    <p:extLst>
      <p:ext uri="{BB962C8B-B14F-4D97-AF65-F5344CB8AC3E}">
        <p14:creationId xmlns:p14="http://schemas.microsoft.com/office/powerpoint/2010/main" val="2090696683"/>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nvPr>
        </p:nvGraphicFramePr>
        <p:xfrm>
          <a:off x="1485901" y="2905984"/>
          <a:ext cx="6172200" cy="800750"/>
        </p:xfrm>
        <a:graphic>
          <a:graphicData uri="http://schemas.openxmlformats.org/drawingml/2006/table">
            <a:tbl>
              <a:tblPr>
                <a:tableStyleId>{5C22544A-7EE6-4342-B048-85BDC9FD1C3A}</a:tableStyleId>
              </a:tblPr>
              <a:tblGrid>
                <a:gridCol w="704403">
                  <a:extLst>
                    <a:ext uri="{9D8B030D-6E8A-4147-A177-3AD203B41FA5}">
                      <a16:colId xmlns:a16="http://schemas.microsoft.com/office/drawing/2014/main" val="2989413096"/>
                    </a:ext>
                  </a:extLst>
                </a:gridCol>
                <a:gridCol w="809314">
                  <a:extLst>
                    <a:ext uri="{9D8B030D-6E8A-4147-A177-3AD203B41FA5}">
                      <a16:colId xmlns:a16="http://schemas.microsoft.com/office/drawing/2014/main" val="3103479204"/>
                    </a:ext>
                  </a:extLst>
                </a:gridCol>
                <a:gridCol w="847853">
                  <a:extLst>
                    <a:ext uri="{9D8B030D-6E8A-4147-A177-3AD203B41FA5}">
                      <a16:colId xmlns:a16="http://schemas.microsoft.com/office/drawing/2014/main" val="2232668739"/>
                    </a:ext>
                  </a:extLst>
                </a:gridCol>
                <a:gridCol w="875687">
                  <a:extLst>
                    <a:ext uri="{9D8B030D-6E8A-4147-A177-3AD203B41FA5}">
                      <a16:colId xmlns:a16="http://schemas.microsoft.com/office/drawing/2014/main" val="2847710804"/>
                    </a:ext>
                  </a:extLst>
                </a:gridCol>
                <a:gridCol w="924931">
                  <a:extLst>
                    <a:ext uri="{9D8B030D-6E8A-4147-A177-3AD203B41FA5}">
                      <a16:colId xmlns:a16="http://schemas.microsoft.com/office/drawing/2014/main" val="2763963810"/>
                    </a:ext>
                  </a:extLst>
                </a:gridCol>
                <a:gridCol w="963470">
                  <a:extLst>
                    <a:ext uri="{9D8B030D-6E8A-4147-A177-3AD203B41FA5}">
                      <a16:colId xmlns:a16="http://schemas.microsoft.com/office/drawing/2014/main" val="2227549980"/>
                    </a:ext>
                  </a:extLst>
                </a:gridCol>
                <a:gridCol w="1046542">
                  <a:extLst>
                    <a:ext uri="{9D8B030D-6E8A-4147-A177-3AD203B41FA5}">
                      <a16:colId xmlns:a16="http://schemas.microsoft.com/office/drawing/2014/main" val="415894120"/>
                    </a:ext>
                  </a:extLst>
                </a:gridCol>
              </a:tblGrid>
              <a:tr h="400375">
                <a:tc>
                  <a:txBody>
                    <a:bodyPr/>
                    <a:lstStyle/>
                    <a:p>
                      <a:pPr marL="0" marR="0" algn="ctr">
                        <a:spcBef>
                          <a:spcPts val="0"/>
                        </a:spcBef>
                        <a:spcAft>
                          <a:spcPts val="0"/>
                        </a:spcAft>
                      </a:pPr>
                      <a:r>
                        <a:rPr lang="en-US" sz="1200" b="1" i="1" dirty="0" smtClean="0">
                          <a:effectLst/>
                        </a:rPr>
                        <a:t>ROW </a:t>
                      </a:r>
                    </a:p>
                    <a:p>
                      <a:pPr marL="0" marR="0" algn="ctr">
                        <a:spcBef>
                          <a:spcPts val="0"/>
                        </a:spcBef>
                        <a:spcAft>
                          <a:spcPts val="0"/>
                        </a:spcAft>
                      </a:pPr>
                      <a:r>
                        <a:rPr lang="en-US" sz="1200" b="1" i="1" dirty="0" smtClean="0">
                          <a:effectLst/>
                        </a:rPr>
                        <a:t>TOTALS</a:t>
                      </a:r>
                      <a:endParaRPr lang="en-US" sz="1200" b="1" i="1" dirty="0" smtClean="0">
                        <a:effectLst/>
                        <a:latin typeface="Times New Roman"/>
                        <a:ea typeface="Times New Roman"/>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800" b="1" i="1" dirty="0" smtClean="0">
                          <a:effectLst/>
                          <a:latin typeface="Times New Roman" panose="02020603050405020304" pitchFamily="18" charset="0"/>
                          <a:ea typeface="Times New Roman" panose="02020603050405020304" pitchFamily="18" charset="0"/>
                        </a:rPr>
                        <a:t>0</a:t>
                      </a:r>
                      <a:endParaRPr lang="en-US" sz="1800" b="1"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800" b="1" i="1" dirty="0" smtClean="0">
                          <a:effectLst/>
                          <a:latin typeface="Times New Roman" panose="02020603050405020304" pitchFamily="18" charset="0"/>
                          <a:ea typeface="Times New Roman" panose="02020603050405020304" pitchFamily="18" charset="0"/>
                        </a:rPr>
                        <a:t>0</a:t>
                      </a:r>
                      <a:endParaRPr lang="en-US" sz="1800" b="1"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800" b="1" i="1" dirty="0" smtClean="0">
                          <a:effectLst/>
                          <a:latin typeface="Times New Roman" panose="02020603050405020304" pitchFamily="18" charset="0"/>
                          <a:ea typeface="Times New Roman" panose="02020603050405020304" pitchFamily="18" charset="0"/>
                        </a:rPr>
                        <a:t>0</a:t>
                      </a:r>
                      <a:endParaRPr lang="en-US" sz="1800" b="1"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800" b="1" i="1" dirty="0" smtClean="0">
                          <a:effectLst/>
                          <a:latin typeface="Times New Roman" panose="02020603050405020304" pitchFamily="18" charset="0"/>
                          <a:ea typeface="Times New Roman" panose="02020603050405020304" pitchFamily="18" charset="0"/>
                        </a:rPr>
                        <a:t>0</a:t>
                      </a:r>
                      <a:endParaRPr lang="en-US" sz="1800" b="1"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800" b="1" i="1" dirty="0" smtClean="0">
                          <a:effectLst/>
                          <a:latin typeface="Times New Roman" panose="02020603050405020304" pitchFamily="18" charset="0"/>
                          <a:ea typeface="Times New Roman" panose="02020603050405020304" pitchFamily="18" charset="0"/>
                        </a:rPr>
                        <a:t>0</a:t>
                      </a:r>
                      <a:endParaRPr lang="en-US" sz="1800" b="1"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tc>
                  <a:txBody>
                    <a:bodyPr/>
                    <a:lstStyle/>
                    <a:p>
                      <a:pPr marL="0" marR="0" algn="ctr">
                        <a:spcBef>
                          <a:spcPts val="0"/>
                        </a:spcBef>
                        <a:spcAft>
                          <a:spcPts val="0"/>
                        </a:spcAft>
                      </a:pPr>
                      <a:r>
                        <a:rPr lang="en-US" sz="1800" b="1" i="1" dirty="0" smtClean="0">
                          <a:effectLst/>
                          <a:latin typeface="Times New Roman" panose="02020603050405020304" pitchFamily="18" charset="0"/>
                          <a:ea typeface="Times New Roman" panose="02020603050405020304" pitchFamily="18" charset="0"/>
                        </a:rPr>
                        <a:t>0</a:t>
                      </a:r>
                      <a:endParaRPr lang="en-US" sz="1800" b="1" i="1" dirty="0">
                        <a:effectLst/>
                        <a:latin typeface="Times New Roman" panose="02020603050405020304" pitchFamily="18" charset="0"/>
                        <a:ea typeface="Times New Roman" panose="02020603050405020304" pitchFamily="18" charset="0"/>
                      </a:endParaRPr>
                    </a:p>
                  </a:txBody>
                  <a:tcPr marL="0" marR="0" marT="0" marB="0" anchor="ctr">
                    <a:solidFill>
                      <a:schemeClr val="bg1">
                        <a:lumMod val="75000"/>
                      </a:schemeClr>
                    </a:solidFill>
                  </a:tcPr>
                </a:tc>
                <a:extLst>
                  <a:ext uri="{0D108BD9-81ED-4DB2-BD59-A6C34878D82A}">
                    <a16:rowId xmlns:a16="http://schemas.microsoft.com/office/drawing/2014/main" val="1051448875"/>
                  </a:ext>
                </a:extLst>
              </a:tr>
              <a:tr h="400375">
                <a:tc>
                  <a:txBody>
                    <a:bodyPr/>
                    <a:lstStyle/>
                    <a:p>
                      <a:pPr marL="0" marR="0" algn="ctr">
                        <a:spcBef>
                          <a:spcPts val="0"/>
                        </a:spcBef>
                        <a:spcAft>
                          <a:spcPts val="0"/>
                        </a:spcAft>
                      </a:pPr>
                      <a:endParaRPr lang="en-US" sz="1200" b="1" i="1" dirty="0" smtClean="0">
                        <a:effectLst/>
                        <a:latin typeface="Times New Roman"/>
                        <a:ea typeface="Times New Roman"/>
                      </a:endParaRPr>
                    </a:p>
                  </a:txBody>
                  <a:tcPr marL="0" marR="0" marT="0" marB="0" anchor="ctr">
                    <a:noFill/>
                  </a:tcPr>
                </a:tc>
                <a:tc>
                  <a:txBody>
                    <a:bodyPr/>
                    <a:lstStyle/>
                    <a:p>
                      <a:pPr marL="0" marR="0" algn="ctr">
                        <a:spcBef>
                          <a:spcPts val="0"/>
                        </a:spcBef>
                        <a:spcAft>
                          <a:spcPts val="0"/>
                        </a:spcAft>
                      </a:pPr>
                      <a:r>
                        <a:rPr lang="en-US" sz="1800" b="1" i="1" dirty="0" smtClean="0">
                          <a:solidFill>
                            <a:srgbClr val="FF0000"/>
                          </a:solidFill>
                          <a:effectLst/>
                          <a:latin typeface="Times New Roman" panose="02020603050405020304" pitchFamily="18" charset="0"/>
                          <a:ea typeface="Times New Roman" panose="02020603050405020304" pitchFamily="18" charset="0"/>
                        </a:rPr>
                        <a:t>0%</a:t>
                      </a:r>
                      <a:endParaRPr lang="en-US" sz="1800" b="1" i="1" dirty="0">
                        <a:solidFill>
                          <a:srgbClr val="FF0000"/>
                        </a:solidFill>
                        <a:effectLst/>
                        <a:latin typeface="Times New Roman" panose="02020603050405020304" pitchFamily="18" charset="0"/>
                        <a:ea typeface="Times New Roman" panose="02020603050405020304" pitchFamily="18" charset="0"/>
                      </a:endParaRPr>
                    </a:p>
                  </a:txBody>
                  <a:tcPr marL="0" marR="0" marT="0" marB="0" anchor="ctr">
                    <a:noFill/>
                  </a:tcPr>
                </a:tc>
                <a:tc>
                  <a:txBody>
                    <a:bodyPr/>
                    <a:lstStyle/>
                    <a:p>
                      <a:pPr marL="0" marR="0" algn="ctr">
                        <a:spcBef>
                          <a:spcPts val="0"/>
                        </a:spcBef>
                        <a:spcAft>
                          <a:spcPts val="0"/>
                        </a:spcAft>
                      </a:pPr>
                      <a:r>
                        <a:rPr lang="en-US" sz="1800" b="1" i="1" dirty="0" smtClean="0">
                          <a:solidFill>
                            <a:srgbClr val="FFC000"/>
                          </a:solidFill>
                          <a:effectLst/>
                          <a:latin typeface="Times New Roman" panose="02020603050405020304" pitchFamily="18" charset="0"/>
                          <a:ea typeface="Times New Roman" panose="02020603050405020304" pitchFamily="18" charset="0"/>
                        </a:rPr>
                        <a:t>0%</a:t>
                      </a:r>
                      <a:endParaRPr lang="en-US" sz="1800" b="1" i="1" dirty="0">
                        <a:solidFill>
                          <a:srgbClr val="FFC000"/>
                        </a:solidFill>
                        <a:effectLst/>
                        <a:latin typeface="Times New Roman" panose="02020603050405020304" pitchFamily="18" charset="0"/>
                        <a:ea typeface="Times New Roman" panose="02020603050405020304" pitchFamily="18" charset="0"/>
                      </a:endParaRPr>
                    </a:p>
                  </a:txBody>
                  <a:tcPr marL="0" marR="0" marT="0" marB="0" anchor="ctr">
                    <a:noFill/>
                  </a:tcPr>
                </a:tc>
                <a:tc>
                  <a:txBody>
                    <a:bodyPr/>
                    <a:lstStyle/>
                    <a:p>
                      <a:pPr marL="0" marR="0" algn="ctr">
                        <a:spcBef>
                          <a:spcPts val="0"/>
                        </a:spcBef>
                        <a:spcAft>
                          <a:spcPts val="0"/>
                        </a:spcAft>
                      </a:pPr>
                      <a:r>
                        <a:rPr lang="en-US" sz="1800" b="1" i="1" dirty="0" smtClean="0">
                          <a:solidFill>
                            <a:srgbClr val="92D050"/>
                          </a:solidFill>
                          <a:effectLst/>
                          <a:latin typeface="Times New Roman" panose="02020603050405020304" pitchFamily="18" charset="0"/>
                          <a:ea typeface="Times New Roman" panose="02020603050405020304" pitchFamily="18" charset="0"/>
                        </a:rPr>
                        <a:t>0%</a:t>
                      </a:r>
                      <a:endParaRPr lang="en-US" sz="1800" b="1" i="1" dirty="0">
                        <a:solidFill>
                          <a:srgbClr val="92D050"/>
                        </a:solidFill>
                        <a:effectLst/>
                        <a:latin typeface="Times New Roman" panose="02020603050405020304" pitchFamily="18" charset="0"/>
                        <a:ea typeface="Times New Roman" panose="02020603050405020304" pitchFamily="18" charset="0"/>
                      </a:endParaRPr>
                    </a:p>
                  </a:txBody>
                  <a:tcPr marL="0" marR="0" marT="0" marB="0" anchor="ctr">
                    <a:noFill/>
                  </a:tcPr>
                </a:tc>
                <a:tc>
                  <a:txBody>
                    <a:bodyPr/>
                    <a:lstStyle/>
                    <a:p>
                      <a:pPr marL="0" marR="0" algn="ctr">
                        <a:spcBef>
                          <a:spcPts val="0"/>
                        </a:spcBef>
                        <a:spcAft>
                          <a:spcPts val="0"/>
                        </a:spcAft>
                      </a:pPr>
                      <a:r>
                        <a:rPr lang="en-US" sz="1800" b="1" i="1" dirty="0" smtClean="0">
                          <a:solidFill>
                            <a:srgbClr val="00B0F0"/>
                          </a:solidFill>
                          <a:effectLst/>
                          <a:latin typeface="Times New Roman" panose="02020603050405020304" pitchFamily="18" charset="0"/>
                          <a:ea typeface="Times New Roman" panose="02020603050405020304" pitchFamily="18" charset="0"/>
                        </a:rPr>
                        <a:t>0%</a:t>
                      </a:r>
                      <a:endParaRPr lang="en-US" sz="1800" b="1" i="1" dirty="0">
                        <a:solidFill>
                          <a:srgbClr val="00B0F0"/>
                        </a:solidFill>
                        <a:effectLst/>
                        <a:latin typeface="Times New Roman" panose="02020603050405020304" pitchFamily="18" charset="0"/>
                        <a:ea typeface="Times New Roman" panose="02020603050405020304" pitchFamily="18" charset="0"/>
                      </a:endParaRPr>
                    </a:p>
                  </a:txBody>
                  <a:tcPr marL="0" marR="0" marT="0" marB="0" anchor="ctr">
                    <a:noFill/>
                  </a:tcPr>
                </a:tc>
                <a:tc>
                  <a:txBody>
                    <a:bodyPr/>
                    <a:lstStyle/>
                    <a:p>
                      <a:pPr marL="0" marR="0" algn="ctr">
                        <a:spcBef>
                          <a:spcPts val="0"/>
                        </a:spcBef>
                        <a:spcAft>
                          <a:spcPts val="0"/>
                        </a:spcAft>
                      </a:pPr>
                      <a:r>
                        <a:rPr lang="en-US" sz="1800" b="1" i="1" dirty="0" smtClean="0">
                          <a:solidFill>
                            <a:srgbClr val="7030A0"/>
                          </a:solidFill>
                          <a:effectLst/>
                          <a:latin typeface="Times New Roman" panose="02020603050405020304" pitchFamily="18" charset="0"/>
                          <a:ea typeface="Times New Roman" panose="02020603050405020304" pitchFamily="18" charset="0"/>
                        </a:rPr>
                        <a:t>0%</a:t>
                      </a:r>
                      <a:endParaRPr lang="en-US" sz="1800" b="1" i="1" dirty="0">
                        <a:solidFill>
                          <a:srgbClr val="7030A0"/>
                        </a:solidFill>
                        <a:effectLst/>
                        <a:latin typeface="Times New Roman" panose="02020603050405020304" pitchFamily="18" charset="0"/>
                        <a:ea typeface="Times New Roman" panose="02020603050405020304" pitchFamily="18" charset="0"/>
                      </a:endParaRPr>
                    </a:p>
                  </a:txBody>
                  <a:tcPr marL="0" marR="0" marT="0" marB="0" anchor="ctr">
                    <a:noFill/>
                  </a:tcPr>
                </a:tc>
                <a:tc>
                  <a:txBody>
                    <a:bodyPr/>
                    <a:lstStyle/>
                    <a:p>
                      <a:pPr marL="0" marR="0" algn="ctr">
                        <a:spcBef>
                          <a:spcPts val="0"/>
                        </a:spcBef>
                        <a:spcAft>
                          <a:spcPts val="0"/>
                        </a:spcAft>
                      </a:pPr>
                      <a:r>
                        <a:rPr lang="en-US" sz="1800" b="1" i="1" dirty="0" smtClean="0">
                          <a:effectLst/>
                          <a:latin typeface="Times New Roman" panose="02020603050405020304" pitchFamily="18" charset="0"/>
                          <a:ea typeface="Times New Roman" panose="02020603050405020304" pitchFamily="18" charset="0"/>
                        </a:rPr>
                        <a:t>0%</a:t>
                      </a:r>
                      <a:endParaRPr lang="en-US" sz="1800" b="1" i="1" dirty="0">
                        <a:effectLst/>
                        <a:latin typeface="Times New Roman" panose="02020603050405020304" pitchFamily="18" charset="0"/>
                        <a:ea typeface="Times New Roman" panose="02020603050405020304" pitchFamily="18" charset="0"/>
                      </a:endParaRPr>
                    </a:p>
                  </a:txBody>
                  <a:tcPr marL="0" marR="0" marT="0" marB="0" anchor="ctr">
                    <a:noFill/>
                  </a:tcPr>
                </a:tc>
                <a:extLst>
                  <a:ext uri="{0D108BD9-81ED-4DB2-BD59-A6C34878D82A}">
                    <a16:rowId xmlns:a16="http://schemas.microsoft.com/office/drawing/2014/main" val="4095635686"/>
                  </a:ext>
                </a:extLst>
              </a:tr>
            </a:tbl>
          </a:graphicData>
        </a:graphic>
      </p:graphicFrame>
      <p:sp>
        <p:nvSpPr>
          <p:cNvPr id="3" name="TextBox 2"/>
          <p:cNvSpPr txBox="1"/>
          <p:nvPr/>
        </p:nvSpPr>
        <p:spPr>
          <a:xfrm>
            <a:off x="1525084" y="3674782"/>
            <a:ext cx="1085850" cy="461665"/>
          </a:xfrm>
          <a:prstGeom prst="rect">
            <a:avLst/>
          </a:prstGeom>
          <a:noFill/>
        </p:spPr>
        <p:txBody>
          <a:bodyPr wrap="square" rtlCol="0">
            <a:spAutoFit/>
          </a:bodyPr>
          <a:lstStyle/>
          <a:p>
            <a:pPr algn="ctr"/>
            <a:r>
              <a:rPr lang="en-US" sz="2400" dirty="0">
                <a:solidFill>
                  <a:srgbClr val="FF0000"/>
                </a:solidFill>
              </a:rPr>
              <a:t>toxic</a:t>
            </a:r>
          </a:p>
        </p:txBody>
      </p:sp>
      <p:sp>
        <p:nvSpPr>
          <p:cNvPr id="4" name="TextBox 3"/>
          <p:cNvSpPr txBox="1"/>
          <p:nvPr/>
        </p:nvSpPr>
        <p:spPr>
          <a:xfrm>
            <a:off x="2012935" y="4291937"/>
            <a:ext cx="1930415" cy="461665"/>
          </a:xfrm>
          <a:prstGeom prst="rect">
            <a:avLst/>
          </a:prstGeom>
          <a:noFill/>
        </p:spPr>
        <p:txBody>
          <a:bodyPr wrap="square" rtlCol="0">
            <a:spAutoFit/>
          </a:bodyPr>
          <a:lstStyle/>
          <a:p>
            <a:pPr algn="ctr"/>
            <a:r>
              <a:rPr lang="en-US" sz="2400" dirty="0">
                <a:solidFill>
                  <a:srgbClr val="FFC000"/>
                </a:solidFill>
              </a:rPr>
              <a:t>fragmented</a:t>
            </a:r>
          </a:p>
        </p:txBody>
      </p:sp>
      <p:sp>
        <p:nvSpPr>
          <p:cNvPr id="5" name="TextBox 4"/>
          <p:cNvSpPr txBox="1"/>
          <p:nvPr/>
        </p:nvSpPr>
        <p:spPr>
          <a:xfrm>
            <a:off x="3382590" y="4711472"/>
            <a:ext cx="1771650" cy="461665"/>
          </a:xfrm>
          <a:prstGeom prst="rect">
            <a:avLst/>
          </a:prstGeom>
          <a:noFill/>
        </p:spPr>
        <p:txBody>
          <a:bodyPr wrap="square" rtlCol="0">
            <a:spAutoFit/>
          </a:bodyPr>
          <a:lstStyle/>
          <a:p>
            <a:pPr algn="ctr"/>
            <a:r>
              <a:rPr lang="en-US" sz="2400" dirty="0">
                <a:solidFill>
                  <a:srgbClr val="92D050"/>
                </a:solidFill>
              </a:rPr>
              <a:t>balkanized</a:t>
            </a:r>
          </a:p>
        </p:txBody>
      </p:sp>
      <p:sp>
        <p:nvSpPr>
          <p:cNvPr id="6" name="TextBox 5"/>
          <p:cNvSpPr txBox="1"/>
          <p:nvPr/>
        </p:nvSpPr>
        <p:spPr>
          <a:xfrm>
            <a:off x="4400550" y="3891887"/>
            <a:ext cx="1771650" cy="461665"/>
          </a:xfrm>
          <a:prstGeom prst="rect">
            <a:avLst/>
          </a:prstGeom>
          <a:noFill/>
        </p:spPr>
        <p:txBody>
          <a:bodyPr wrap="square" rtlCol="0">
            <a:spAutoFit/>
          </a:bodyPr>
          <a:lstStyle/>
          <a:p>
            <a:pPr algn="ctr"/>
            <a:r>
              <a:rPr lang="en-US" sz="2400" dirty="0">
                <a:solidFill>
                  <a:srgbClr val="00B0F0"/>
                </a:solidFill>
              </a:rPr>
              <a:t>contrived</a:t>
            </a:r>
          </a:p>
        </p:txBody>
      </p:sp>
      <p:sp>
        <p:nvSpPr>
          <p:cNvPr id="7" name="TextBox 6"/>
          <p:cNvSpPr txBox="1"/>
          <p:nvPr/>
        </p:nvSpPr>
        <p:spPr>
          <a:xfrm>
            <a:off x="5229225" y="4253405"/>
            <a:ext cx="1885950" cy="461665"/>
          </a:xfrm>
          <a:prstGeom prst="rect">
            <a:avLst/>
          </a:prstGeom>
          <a:noFill/>
        </p:spPr>
        <p:txBody>
          <a:bodyPr wrap="square" rtlCol="0">
            <a:spAutoFit/>
          </a:bodyPr>
          <a:lstStyle/>
          <a:p>
            <a:pPr algn="ctr"/>
            <a:r>
              <a:rPr lang="en-US" sz="2400" dirty="0">
                <a:solidFill>
                  <a:srgbClr val="7030A0"/>
                </a:solidFill>
              </a:rPr>
              <a:t>comfortable</a:t>
            </a:r>
          </a:p>
        </p:txBody>
      </p:sp>
      <p:sp>
        <p:nvSpPr>
          <p:cNvPr id="8" name="TextBox 7"/>
          <p:cNvSpPr txBox="1"/>
          <p:nvPr/>
        </p:nvSpPr>
        <p:spPr>
          <a:xfrm>
            <a:off x="5915025" y="4665305"/>
            <a:ext cx="2103811" cy="461665"/>
          </a:xfrm>
          <a:prstGeom prst="rect">
            <a:avLst/>
          </a:prstGeom>
          <a:noFill/>
        </p:spPr>
        <p:txBody>
          <a:bodyPr wrap="square" rtlCol="0">
            <a:spAutoFit/>
          </a:bodyPr>
          <a:lstStyle/>
          <a:p>
            <a:pPr algn="ctr"/>
            <a:r>
              <a:rPr lang="en-US" sz="2400" dirty="0"/>
              <a:t>collaborative</a:t>
            </a:r>
          </a:p>
        </p:txBody>
      </p:sp>
      <p:cxnSp>
        <p:nvCxnSpPr>
          <p:cNvPr id="9" name="Straight Arrow Connector 8"/>
          <p:cNvCxnSpPr/>
          <p:nvPr/>
        </p:nvCxnSpPr>
        <p:spPr>
          <a:xfrm flipV="1">
            <a:off x="3371719" y="3720436"/>
            <a:ext cx="0" cy="61003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6229350" y="3720436"/>
            <a:ext cx="0" cy="61003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a:stCxn id="5" idx="0"/>
          </p:cNvCxnSpPr>
          <p:nvPr/>
        </p:nvCxnSpPr>
        <p:spPr>
          <a:xfrm flipV="1">
            <a:off x="4200525" y="3720436"/>
            <a:ext cx="0" cy="99103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7258050" y="3720436"/>
            <a:ext cx="0" cy="991036"/>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flipV="1">
            <a:off x="2556527" y="3720436"/>
            <a:ext cx="0" cy="28575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flipV="1">
            <a:off x="5229225" y="3725895"/>
            <a:ext cx="0" cy="285751"/>
          </a:xfrm>
          <a:prstGeom prst="straightConnector1">
            <a:avLst/>
          </a:prstGeom>
          <a:ln w="571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271551" y="985565"/>
            <a:ext cx="8152733" cy="611706"/>
          </a:xfrm>
          <a:prstGeom prst="rect">
            <a:avLst/>
          </a:prstGeom>
          <a:noFill/>
        </p:spPr>
        <p:txBody>
          <a:bodyPr wrap="square" rtlCol="0">
            <a:spAutoFit/>
          </a:bodyPr>
          <a:lstStyle/>
          <a:p>
            <a:r>
              <a:rPr lang="en-US" sz="3375" dirty="0"/>
              <a:t>School Culture Typology Activity</a:t>
            </a:r>
            <a:endParaRPr lang="en-US" sz="3375" dirty="0">
              <a:solidFill>
                <a:srgbClr val="FF0000"/>
              </a:solidFill>
            </a:endParaRPr>
          </a:p>
        </p:txBody>
      </p:sp>
      <p:sp>
        <p:nvSpPr>
          <p:cNvPr id="16" name="TextBox 15"/>
          <p:cNvSpPr txBox="1"/>
          <p:nvPr/>
        </p:nvSpPr>
        <p:spPr>
          <a:xfrm>
            <a:off x="1228725" y="1990233"/>
            <a:ext cx="6790111" cy="600164"/>
          </a:xfrm>
          <a:prstGeom prst="rect">
            <a:avLst/>
          </a:prstGeom>
          <a:noFill/>
        </p:spPr>
        <p:txBody>
          <a:bodyPr wrap="square" rtlCol="0">
            <a:spAutoFit/>
          </a:bodyPr>
          <a:lstStyle/>
          <a:p>
            <a:pPr algn="ctr"/>
            <a:r>
              <a:rPr lang="en-US" sz="3300" dirty="0">
                <a:solidFill>
                  <a:srgbClr val="0070C0"/>
                </a:solidFill>
              </a:rPr>
              <a:t>Totals for all columns</a:t>
            </a:r>
          </a:p>
        </p:txBody>
      </p:sp>
    </p:spTree>
    <p:extLst>
      <p:ext uri="{BB962C8B-B14F-4D97-AF65-F5344CB8AC3E}">
        <p14:creationId xmlns:p14="http://schemas.microsoft.com/office/powerpoint/2010/main" val="2141259565"/>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9317" y="2743200"/>
            <a:ext cx="7233683" cy="1143000"/>
          </a:xfrm>
        </p:spPr>
        <p:txBody>
          <a:bodyPr>
            <a:noAutofit/>
          </a:bodyPr>
          <a:lstStyle/>
          <a:p>
            <a:r>
              <a:rPr lang="en-US" sz="6000" b="1" i="1" dirty="0"/>
              <a:t>We are not searching for the perfect culture, we are searching for the right culture.</a:t>
            </a:r>
          </a:p>
        </p:txBody>
      </p:sp>
    </p:spTree>
    <p:extLst>
      <p:ext uri="{BB962C8B-B14F-4D97-AF65-F5344CB8AC3E}">
        <p14:creationId xmlns:p14="http://schemas.microsoft.com/office/powerpoint/2010/main" val="317354244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46741" y="1074241"/>
            <a:ext cx="8392950" cy="5016758"/>
          </a:xfrm>
          <a:prstGeom prst="rect">
            <a:avLst/>
          </a:prstGeom>
        </p:spPr>
        <p:txBody>
          <a:bodyPr wrap="square">
            <a:spAutoFit/>
          </a:bodyPr>
          <a:lstStyle/>
          <a:p>
            <a:pPr algn="ctr"/>
            <a:r>
              <a:rPr lang="en-US" sz="4000" b="1" i="1" dirty="0"/>
              <a:t>Anytime a group of people spend </a:t>
            </a:r>
            <a:r>
              <a:rPr lang="en-US" sz="4000" b="1" i="1" dirty="0" smtClean="0">
                <a:solidFill>
                  <a:srgbClr val="FF0000"/>
                </a:solidFill>
              </a:rPr>
              <a:t>a lot </a:t>
            </a:r>
            <a:r>
              <a:rPr lang="en-US" sz="4000" b="1" i="1" dirty="0">
                <a:solidFill>
                  <a:srgbClr val="FF0000"/>
                </a:solidFill>
              </a:rPr>
              <a:t>of time </a:t>
            </a:r>
            <a:r>
              <a:rPr lang="en-US" sz="4000" b="1" i="1" dirty="0"/>
              <a:t>together they will develop </a:t>
            </a:r>
            <a:r>
              <a:rPr lang="en-US" sz="4000" b="1" i="1" dirty="0" smtClean="0"/>
              <a:t>roles, expectations, and unwritten rules for </a:t>
            </a:r>
            <a:r>
              <a:rPr lang="en-US" sz="4000" b="1" i="1" dirty="0"/>
              <a:t>each other</a:t>
            </a:r>
            <a:r>
              <a:rPr lang="en-US" sz="4000" b="1" i="1" dirty="0" smtClean="0"/>
              <a:t>.</a:t>
            </a:r>
          </a:p>
          <a:p>
            <a:pPr algn="ctr"/>
            <a:endParaRPr lang="en-US" sz="4000" b="1" i="1" dirty="0"/>
          </a:p>
          <a:p>
            <a:pPr algn="ctr"/>
            <a:r>
              <a:rPr lang="en-US" sz="4000" b="1" i="1" dirty="0" smtClean="0"/>
              <a:t>Over time the group will build an identity that is defended as </a:t>
            </a:r>
            <a:r>
              <a:rPr lang="en-US" sz="4000" b="1" i="1" dirty="0"/>
              <a:t>they attempt to </a:t>
            </a:r>
            <a:r>
              <a:rPr lang="en-US" sz="4000" b="1" i="1" dirty="0" smtClean="0"/>
              <a:t>solve problems. </a:t>
            </a:r>
            <a:endParaRPr lang="en-US" sz="4000" b="1" dirty="0"/>
          </a:p>
        </p:txBody>
      </p:sp>
      <p:sp>
        <p:nvSpPr>
          <p:cNvPr id="319" name="TextBox 318"/>
          <p:cNvSpPr txBox="1"/>
          <p:nvPr/>
        </p:nvSpPr>
        <p:spPr>
          <a:xfrm>
            <a:off x="668721" y="152400"/>
            <a:ext cx="8475279" cy="769441"/>
          </a:xfrm>
          <a:prstGeom prst="rect">
            <a:avLst/>
          </a:prstGeom>
          <a:noFill/>
        </p:spPr>
        <p:txBody>
          <a:bodyPr wrap="square" rtlCol="0">
            <a:spAutoFit/>
          </a:bodyPr>
          <a:lstStyle/>
          <a:p>
            <a:r>
              <a:rPr lang="en-US" sz="4400" b="1" dirty="0">
                <a:solidFill>
                  <a:srgbClr val="00B0F0"/>
                </a:solidFill>
              </a:rPr>
              <a:t>Organizational Culture </a:t>
            </a:r>
            <a:r>
              <a:rPr lang="en-US" sz="4400" b="1" i="1" dirty="0">
                <a:solidFill>
                  <a:srgbClr val="00B0F0"/>
                </a:solidFill>
              </a:rPr>
              <a:t>Explained</a:t>
            </a:r>
          </a:p>
        </p:txBody>
      </p:sp>
    </p:spTree>
    <p:extLst>
      <p:ext uri="{BB962C8B-B14F-4D97-AF65-F5344CB8AC3E}">
        <p14:creationId xmlns:p14="http://schemas.microsoft.com/office/powerpoint/2010/main" val="212661287"/>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p:cNvCxnSpPr/>
          <p:nvPr/>
        </p:nvCxnSpPr>
        <p:spPr>
          <a:xfrm>
            <a:off x="685800" y="4355068"/>
            <a:ext cx="7772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685800" y="3798332"/>
            <a:ext cx="0" cy="55673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57200" y="3200400"/>
            <a:ext cx="1828800" cy="646331"/>
          </a:xfrm>
          <a:prstGeom prst="rect">
            <a:avLst/>
          </a:prstGeom>
          <a:noFill/>
        </p:spPr>
        <p:txBody>
          <a:bodyPr wrap="square" rtlCol="0">
            <a:spAutoFit/>
          </a:bodyPr>
          <a:lstStyle/>
          <a:p>
            <a:r>
              <a:rPr lang="en-US" sz="3600" b="1" dirty="0"/>
              <a:t>TOXIC</a:t>
            </a:r>
          </a:p>
        </p:txBody>
      </p:sp>
      <p:cxnSp>
        <p:nvCxnSpPr>
          <p:cNvPr id="11" name="Straight Connector 10"/>
          <p:cNvCxnSpPr/>
          <p:nvPr/>
        </p:nvCxnSpPr>
        <p:spPr>
          <a:xfrm>
            <a:off x="1485900" y="4355068"/>
            <a:ext cx="0" cy="12192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904606" y="5574268"/>
            <a:ext cx="2981594" cy="646331"/>
          </a:xfrm>
          <a:prstGeom prst="rect">
            <a:avLst/>
          </a:prstGeom>
          <a:noFill/>
        </p:spPr>
        <p:txBody>
          <a:bodyPr wrap="square" rtlCol="0">
            <a:spAutoFit/>
          </a:bodyPr>
          <a:lstStyle/>
          <a:p>
            <a:r>
              <a:rPr lang="en-US" sz="3600" b="1" dirty="0"/>
              <a:t>FRAGMENTED</a:t>
            </a:r>
          </a:p>
        </p:txBody>
      </p:sp>
      <p:cxnSp>
        <p:nvCxnSpPr>
          <p:cNvPr id="14" name="Straight Connector 13"/>
          <p:cNvCxnSpPr/>
          <p:nvPr/>
        </p:nvCxnSpPr>
        <p:spPr>
          <a:xfrm flipV="1">
            <a:off x="2667000" y="2819400"/>
            <a:ext cx="0" cy="15356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676400" y="2286000"/>
            <a:ext cx="2651212" cy="646331"/>
          </a:xfrm>
          <a:prstGeom prst="rect">
            <a:avLst/>
          </a:prstGeom>
          <a:noFill/>
        </p:spPr>
        <p:txBody>
          <a:bodyPr wrap="square" rtlCol="0">
            <a:spAutoFit/>
          </a:bodyPr>
          <a:lstStyle/>
          <a:p>
            <a:r>
              <a:rPr lang="en-US" sz="3600" b="1" dirty="0"/>
              <a:t>BALKANIZED</a:t>
            </a:r>
          </a:p>
        </p:txBody>
      </p:sp>
      <p:cxnSp>
        <p:nvCxnSpPr>
          <p:cNvPr id="17" name="Straight Connector 16"/>
          <p:cNvCxnSpPr/>
          <p:nvPr/>
        </p:nvCxnSpPr>
        <p:spPr>
          <a:xfrm flipV="1">
            <a:off x="4114800" y="3739634"/>
            <a:ext cx="0" cy="615434"/>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TextBox 17"/>
          <p:cNvSpPr txBox="1"/>
          <p:nvPr/>
        </p:nvSpPr>
        <p:spPr>
          <a:xfrm>
            <a:off x="3048000" y="3225225"/>
            <a:ext cx="2220219" cy="584775"/>
          </a:xfrm>
          <a:prstGeom prst="rect">
            <a:avLst/>
          </a:prstGeom>
          <a:noFill/>
        </p:spPr>
        <p:txBody>
          <a:bodyPr wrap="square" rtlCol="0">
            <a:spAutoFit/>
          </a:bodyPr>
          <a:lstStyle/>
          <a:p>
            <a:r>
              <a:rPr lang="en-US" sz="3200" b="1" dirty="0"/>
              <a:t>CONTRIVED</a:t>
            </a:r>
          </a:p>
        </p:txBody>
      </p:sp>
      <p:sp>
        <p:nvSpPr>
          <p:cNvPr id="21" name="TextBox 20"/>
          <p:cNvSpPr txBox="1"/>
          <p:nvPr/>
        </p:nvSpPr>
        <p:spPr>
          <a:xfrm>
            <a:off x="4724400" y="2096869"/>
            <a:ext cx="3234612" cy="646331"/>
          </a:xfrm>
          <a:prstGeom prst="rect">
            <a:avLst/>
          </a:prstGeom>
          <a:noFill/>
        </p:spPr>
        <p:txBody>
          <a:bodyPr wrap="square" rtlCol="0">
            <a:spAutoFit/>
          </a:bodyPr>
          <a:lstStyle/>
          <a:p>
            <a:r>
              <a:rPr lang="en-US" sz="3600" b="1" dirty="0"/>
              <a:t>COMFORTABLE</a:t>
            </a:r>
          </a:p>
        </p:txBody>
      </p:sp>
      <p:cxnSp>
        <p:nvCxnSpPr>
          <p:cNvPr id="24" name="Straight Connector 23"/>
          <p:cNvCxnSpPr/>
          <p:nvPr/>
        </p:nvCxnSpPr>
        <p:spPr>
          <a:xfrm>
            <a:off x="8458200" y="1524000"/>
            <a:ext cx="0" cy="283106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5" name="TextBox 24"/>
          <p:cNvSpPr txBox="1"/>
          <p:nvPr/>
        </p:nvSpPr>
        <p:spPr>
          <a:xfrm>
            <a:off x="5629115" y="990600"/>
            <a:ext cx="3362485" cy="646331"/>
          </a:xfrm>
          <a:prstGeom prst="rect">
            <a:avLst/>
          </a:prstGeom>
          <a:noFill/>
        </p:spPr>
        <p:txBody>
          <a:bodyPr wrap="square" rtlCol="0">
            <a:spAutoFit/>
          </a:bodyPr>
          <a:lstStyle/>
          <a:p>
            <a:r>
              <a:rPr lang="en-US" sz="3600" b="1" dirty="0"/>
              <a:t>COLLABORATIVE</a:t>
            </a:r>
          </a:p>
        </p:txBody>
      </p:sp>
      <p:sp>
        <p:nvSpPr>
          <p:cNvPr id="26" name="Rectangle 25"/>
          <p:cNvSpPr/>
          <p:nvPr/>
        </p:nvSpPr>
        <p:spPr>
          <a:xfrm>
            <a:off x="5257800" y="4280695"/>
            <a:ext cx="914400" cy="11487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27"/>
          <p:cNvSpPr/>
          <p:nvPr/>
        </p:nvSpPr>
        <p:spPr>
          <a:xfrm>
            <a:off x="5224281" y="4333867"/>
            <a:ext cx="947919" cy="377819"/>
          </a:xfrm>
          <a:custGeom>
            <a:avLst/>
            <a:gdLst>
              <a:gd name="connsiteX0" fmla="*/ 0 w 939210"/>
              <a:gd name="connsiteY0" fmla="*/ 11710 h 377819"/>
              <a:gd name="connsiteX1" fmla="*/ 139337 w 939210"/>
              <a:gd name="connsiteY1" fmla="*/ 299093 h 377819"/>
              <a:gd name="connsiteX2" fmla="*/ 557348 w 939210"/>
              <a:gd name="connsiteY2" fmla="*/ 360053 h 377819"/>
              <a:gd name="connsiteX3" fmla="*/ 905691 w 939210"/>
              <a:gd name="connsiteY3" fmla="*/ 29127 h 377819"/>
              <a:gd name="connsiteX4" fmla="*/ 905691 w 939210"/>
              <a:gd name="connsiteY4" fmla="*/ 37836 h 37781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9210" h="377819">
                <a:moveTo>
                  <a:pt x="0" y="11710"/>
                </a:moveTo>
                <a:cubicBezTo>
                  <a:pt x="23223" y="126373"/>
                  <a:pt x="46446" y="241036"/>
                  <a:pt x="139337" y="299093"/>
                </a:cubicBezTo>
                <a:cubicBezTo>
                  <a:pt x="232228" y="357150"/>
                  <a:pt x="429622" y="405047"/>
                  <a:pt x="557348" y="360053"/>
                </a:cubicBezTo>
                <a:cubicBezTo>
                  <a:pt x="685074" y="315059"/>
                  <a:pt x="847634" y="82830"/>
                  <a:pt x="905691" y="29127"/>
                </a:cubicBezTo>
                <a:cubicBezTo>
                  <a:pt x="963748" y="-24576"/>
                  <a:pt x="934719" y="6630"/>
                  <a:pt x="905691" y="37836"/>
                </a:cubicBezTo>
              </a:path>
            </a:pathLst>
          </a:cu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20" name="Straight Connector 19"/>
          <p:cNvCxnSpPr/>
          <p:nvPr/>
        </p:nvCxnSpPr>
        <p:spPr>
          <a:xfrm flipH="1">
            <a:off x="5698240" y="2667000"/>
            <a:ext cx="16760" cy="204468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384699" y="152400"/>
            <a:ext cx="7737270" cy="923330"/>
          </a:xfrm>
          <a:prstGeom prst="rect">
            <a:avLst/>
          </a:prstGeom>
          <a:noFill/>
        </p:spPr>
        <p:txBody>
          <a:bodyPr wrap="square" rtlCol="0">
            <a:spAutoFit/>
          </a:bodyPr>
          <a:lstStyle/>
          <a:p>
            <a:pPr algn="ctr"/>
            <a:r>
              <a:rPr lang="en-US" sz="3600" b="1" dirty="0"/>
              <a:t>Different Types of School Cultures </a:t>
            </a:r>
          </a:p>
          <a:p>
            <a:pPr algn="ctr"/>
            <a:endParaRPr lang="en-US" b="1" dirty="0"/>
          </a:p>
        </p:txBody>
      </p:sp>
      <p:sp>
        <p:nvSpPr>
          <p:cNvPr id="2" name="TextBox 1"/>
          <p:cNvSpPr txBox="1"/>
          <p:nvPr/>
        </p:nvSpPr>
        <p:spPr>
          <a:xfrm>
            <a:off x="4911171" y="5250679"/>
            <a:ext cx="3851829" cy="1323439"/>
          </a:xfrm>
          <a:prstGeom prst="rect">
            <a:avLst/>
          </a:prstGeom>
          <a:noFill/>
        </p:spPr>
        <p:txBody>
          <a:bodyPr wrap="square" rtlCol="0">
            <a:spAutoFit/>
          </a:bodyPr>
          <a:lstStyle/>
          <a:p>
            <a:pPr algn="ctr"/>
            <a:r>
              <a:rPr lang="en-US" sz="4000" b="1" dirty="0" smtClean="0">
                <a:solidFill>
                  <a:srgbClr val="FF0000"/>
                </a:solidFill>
              </a:rPr>
              <a:t>Each type will have variations</a:t>
            </a:r>
            <a:endParaRPr lang="en-US" sz="4000" b="1" dirty="0">
              <a:solidFill>
                <a:srgbClr val="FF0000"/>
              </a:solidFill>
            </a:endParaRPr>
          </a:p>
        </p:txBody>
      </p:sp>
    </p:spTree>
    <p:extLst>
      <p:ext uri="{BB962C8B-B14F-4D97-AF65-F5344CB8AC3E}">
        <p14:creationId xmlns:p14="http://schemas.microsoft.com/office/powerpoint/2010/main" val="3213759647"/>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81000" y="457200"/>
            <a:ext cx="7737270" cy="1446550"/>
          </a:xfrm>
          <a:prstGeom prst="rect">
            <a:avLst/>
          </a:prstGeom>
          <a:noFill/>
        </p:spPr>
        <p:txBody>
          <a:bodyPr wrap="square" rtlCol="0">
            <a:spAutoFit/>
          </a:bodyPr>
          <a:lstStyle/>
          <a:p>
            <a:pPr algn="ctr"/>
            <a:r>
              <a:rPr lang="en-US" sz="4400" b="1" dirty="0"/>
              <a:t>The </a:t>
            </a:r>
            <a:r>
              <a:rPr lang="en-US" sz="4400" b="1" i="1" dirty="0"/>
              <a:t>School Culture Survey </a:t>
            </a:r>
          </a:p>
          <a:p>
            <a:pPr algn="ctr"/>
            <a:endParaRPr lang="en-US" sz="4400" b="1" dirty="0"/>
          </a:p>
        </p:txBody>
      </p:sp>
      <p:sp>
        <p:nvSpPr>
          <p:cNvPr id="5" name="TextBox 4"/>
          <p:cNvSpPr txBox="1"/>
          <p:nvPr/>
        </p:nvSpPr>
        <p:spPr>
          <a:xfrm>
            <a:off x="321113" y="2039489"/>
            <a:ext cx="8544089" cy="3970318"/>
          </a:xfrm>
          <a:prstGeom prst="rect">
            <a:avLst/>
          </a:prstGeom>
          <a:noFill/>
        </p:spPr>
        <p:txBody>
          <a:bodyPr wrap="square" rtlCol="0">
            <a:spAutoFit/>
          </a:bodyPr>
          <a:lstStyle/>
          <a:p>
            <a:pPr marL="285750" indent="-285750">
              <a:buFont typeface="Arial" panose="020B0604020202020204" pitchFamily="34" charset="0"/>
              <a:buChar char="•"/>
            </a:pPr>
            <a:r>
              <a:rPr lang="en-US" sz="2800" b="1" dirty="0">
                <a:solidFill>
                  <a:srgbClr val="00B050"/>
                </a:solidFill>
              </a:rPr>
              <a:t>35 items that simply ‘inventory’ the frequency of behaviors that occur in a school.</a:t>
            </a:r>
          </a:p>
          <a:p>
            <a:pPr marL="285750" indent="-285750">
              <a:buFont typeface="Arial" panose="020B0604020202020204" pitchFamily="34" charset="0"/>
              <a:buChar char="•"/>
            </a:pPr>
            <a:r>
              <a:rPr lang="en-US" sz="2800" b="1" dirty="0">
                <a:solidFill>
                  <a:srgbClr val="FF0000"/>
                </a:solidFill>
              </a:rPr>
              <a:t>These items are a sampling of footprints of a collaborative school culture.</a:t>
            </a:r>
          </a:p>
          <a:p>
            <a:pPr marL="285750" indent="-285750">
              <a:buFont typeface="Arial" panose="020B0604020202020204" pitchFamily="34" charset="0"/>
              <a:buChar char="•"/>
            </a:pPr>
            <a:r>
              <a:rPr lang="en-US" sz="2800" b="1" dirty="0"/>
              <a:t>There are no </a:t>
            </a:r>
            <a:r>
              <a:rPr lang="en-US" sz="2800" b="1" dirty="0" smtClean="0"/>
              <a:t>norms*.</a:t>
            </a:r>
            <a:endParaRPr lang="en-US" sz="2800" b="1" dirty="0"/>
          </a:p>
          <a:p>
            <a:pPr marL="285750" indent="-285750">
              <a:buFont typeface="Arial" panose="020B0604020202020204" pitchFamily="34" charset="0"/>
              <a:buChar char="•"/>
            </a:pPr>
            <a:r>
              <a:rPr lang="en-US" sz="2800" b="1" dirty="0">
                <a:solidFill>
                  <a:srgbClr val="00B0F0"/>
                </a:solidFill>
              </a:rPr>
              <a:t>Standard Deviations suggest culture strength.</a:t>
            </a:r>
          </a:p>
          <a:p>
            <a:pPr marL="285750" indent="-285750">
              <a:buFont typeface="Arial" panose="020B0604020202020204" pitchFamily="34" charset="0"/>
              <a:buChar char="•"/>
            </a:pPr>
            <a:r>
              <a:rPr lang="en-US" sz="2800" b="1" dirty="0">
                <a:solidFill>
                  <a:schemeClr val="accent2"/>
                </a:solidFill>
              </a:rPr>
              <a:t>This survey tells us how collaborative the school culture is.</a:t>
            </a:r>
          </a:p>
          <a:p>
            <a:pPr marL="285750" indent="-285750">
              <a:buFont typeface="Arial" panose="020B0604020202020204" pitchFamily="34" charset="0"/>
              <a:buChar char="•"/>
            </a:pPr>
            <a:r>
              <a:rPr lang="en-US" sz="2800" b="1" dirty="0">
                <a:solidFill>
                  <a:schemeClr val="accent6">
                    <a:lumMod val="75000"/>
                  </a:schemeClr>
                </a:solidFill>
              </a:rPr>
              <a:t>Factors tell us which items are connected.</a:t>
            </a:r>
          </a:p>
        </p:txBody>
      </p:sp>
    </p:spTree>
    <p:extLst>
      <p:ext uri="{BB962C8B-B14F-4D97-AF65-F5344CB8AC3E}">
        <p14:creationId xmlns:p14="http://schemas.microsoft.com/office/powerpoint/2010/main" val="42672937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1371600"/>
            <a:ext cx="8610600" cy="954107"/>
          </a:xfrm>
          <a:prstGeom prst="rect">
            <a:avLst/>
          </a:prstGeom>
          <a:noFill/>
        </p:spPr>
        <p:txBody>
          <a:bodyPr wrap="square" rtlCol="0">
            <a:spAutoFit/>
          </a:bodyPr>
          <a:lstStyle/>
          <a:p>
            <a:r>
              <a:rPr lang="en-US" sz="2800" b="1" dirty="0">
                <a:solidFill>
                  <a:srgbClr val="00B0F0"/>
                </a:solidFill>
              </a:rPr>
              <a:t>Teachers have opportunities for dialogue and planning across grades and subjects</a:t>
            </a:r>
            <a:r>
              <a:rPr lang="en-US" sz="2800" b="1" dirty="0" smtClean="0">
                <a:solidFill>
                  <a:srgbClr val="00B0F0"/>
                </a:solidFill>
              </a:rPr>
              <a:t>. </a:t>
            </a:r>
            <a:endParaRPr lang="en-US" sz="2800" b="1" dirty="0">
              <a:solidFill>
                <a:srgbClr val="00B0F0"/>
              </a:solidFill>
            </a:endParaRPr>
          </a:p>
        </p:txBody>
      </p:sp>
      <p:sp>
        <p:nvSpPr>
          <p:cNvPr id="4" name="TextBox 3"/>
          <p:cNvSpPr txBox="1"/>
          <p:nvPr/>
        </p:nvSpPr>
        <p:spPr>
          <a:xfrm>
            <a:off x="304800" y="2362200"/>
            <a:ext cx="8610600" cy="523220"/>
          </a:xfrm>
          <a:prstGeom prst="rect">
            <a:avLst/>
          </a:prstGeom>
          <a:noFill/>
        </p:spPr>
        <p:txBody>
          <a:bodyPr wrap="square" rtlCol="0">
            <a:spAutoFit/>
          </a:bodyPr>
          <a:lstStyle/>
          <a:p>
            <a:r>
              <a:rPr lang="en-US" sz="2800" b="1" dirty="0">
                <a:solidFill>
                  <a:srgbClr val="00B050"/>
                </a:solidFill>
              </a:rPr>
              <a:t>Teachers trust each other.</a:t>
            </a:r>
          </a:p>
        </p:txBody>
      </p:sp>
      <p:sp>
        <p:nvSpPr>
          <p:cNvPr id="5" name="TextBox 4"/>
          <p:cNvSpPr txBox="1"/>
          <p:nvPr/>
        </p:nvSpPr>
        <p:spPr>
          <a:xfrm>
            <a:off x="304800" y="2971800"/>
            <a:ext cx="8438388" cy="954107"/>
          </a:xfrm>
          <a:prstGeom prst="rect">
            <a:avLst/>
          </a:prstGeom>
          <a:noFill/>
        </p:spPr>
        <p:txBody>
          <a:bodyPr wrap="square" rtlCol="0">
            <a:spAutoFit/>
          </a:bodyPr>
          <a:lstStyle/>
          <a:p>
            <a:r>
              <a:rPr lang="en-US" sz="2800" b="1" dirty="0">
                <a:solidFill>
                  <a:schemeClr val="accent2"/>
                </a:solidFill>
              </a:rPr>
              <a:t>Teachers and parents have common expectations for student performance.</a:t>
            </a:r>
          </a:p>
        </p:txBody>
      </p:sp>
      <p:sp>
        <p:nvSpPr>
          <p:cNvPr id="6" name="TextBox 5"/>
          <p:cNvSpPr txBox="1"/>
          <p:nvPr/>
        </p:nvSpPr>
        <p:spPr>
          <a:xfrm>
            <a:off x="304800" y="3962400"/>
            <a:ext cx="8438388" cy="523220"/>
          </a:xfrm>
          <a:prstGeom prst="rect">
            <a:avLst/>
          </a:prstGeom>
          <a:noFill/>
        </p:spPr>
        <p:txBody>
          <a:bodyPr wrap="square" rtlCol="0">
            <a:spAutoFit/>
          </a:bodyPr>
          <a:lstStyle/>
          <a:p>
            <a:r>
              <a:rPr lang="en-US" sz="2800" b="1" dirty="0"/>
              <a:t>Teachers spend considerable time planning together.</a:t>
            </a:r>
          </a:p>
        </p:txBody>
      </p:sp>
      <p:sp>
        <p:nvSpPr>
          <p:cNvPr id="7" name="TextBox 6"/>
          <p:cNvSpPr txBox="1"/>
          <p:nvPr/>
        </p:nvSpPr>
        <p:spPr>
          <a:xfrm>
            <a:off x="304800" y="4572000"/>
            <a:ext cx="8438388" cy="523220"/>
          </a:xfrm>
          <a:prstGeom prst="rect">
            <a:avLst/>
          </a:prstGeom>
          <a:noFill/>
        </p:spPr>
        <p:txBody>
          <a:bodyPr wrap="square" rtlCol="0">
            <a:spAutoFit/>
          </a:bodyPr>
          <a:lstStyle/>
          <a:p>
            <a:r>
              <a:rPr lang="en-US" sz="2800" b="1" dirty="0">
                <a:solidFill>
                  <a:schemeClr val="accent6">
                    <a:lumMod val="75000"/>
                  </a:schemeClr>
                </a:solidFill>
              </a:rPr>
              <a:t>Teachers are involved in the decision-making process.</a:t>
            </a:r>
          </a:p>
        </p:txBody>
      </p:sp>
      <p:sp>
        <p:nvSpPr>
          <p:cNvPr id="8" name="TextBox 7"/>
          <p:cNvSpPr txBox="1"/>
          <p:nvPr/>
        </p:nvSpPr>
        <p:spPr>
          <a:xfrm>
            <a:off x="304800" y="5105400"/>
            <a:ext cx="8524494" cy="523220"/>
          </a:xfrm>
          <a:prstGeom prst="rect">
            <a:avLst/>
          </a:prstGeom>
          <a:noFill/>
        </p:spPr>
        <p:txBody>
          <a:bodyPr wrap="square" rtlCol="0">
            <a:spAutoFit/>
          </a:bodyPr>
          <a:lstStyle/>
          <a:p>
            <a:r>
              <a:rPr lang="en-US" sz="2800" b="1" dirty="0" smtClean="0">
                <a:solidFill>
                  <a:srgbClr val="FF0000"/>
                </a:solidFill>
              </a:rPr>
              <a:t>*Teachers </a:t>
            </a:r>
            <a:r>
              <a:rPr lang="en-US" sz="2800" b="1" dirty="0">
                <a:solidFill>
                  <a:srgbClr val="FF0000"/>
                </a:solidFill>
              </a:rPr>
              <a:t>take time to observe each other teaching.</a:t>
            </a:r>
          </a:p>
        </p:txBody>
      </p:sp>
      <p:sp>
        <p:nvSpPr>
          <p:cNvPr id="9" name="TextBox 8"/>
          <p:cNvSpPr txBox="1"/>
          <p:nvPr/>
        </p:nvSpPr>
        <p:spPr>
          <a:xfrm>
            <a:off x="304800" y="5638800"/>
            <a:ext cx="8524494" cy="954107"/>
          </a:xfrm>
          <a:prstGeom prst="rect">
            <a:avLst/>
          </a:prstGeom>
          <a:noFill/>
        </p:spPr>
        <p:txBody>
          <a:bodyPr wrap="square" rtlCol="0">
            <a:spAutoFit/>
          </a:bodyPr>
          <a:lstStyle/>
          <a:p>
            <a:r>
              <a:rPr lang="en-US" sz="2800" b="1" dirty="0">
                <a:solidFill>
                  <a:srgbClr val="92D050"/>
                </a:solidFill>
              </a:rPr>
              <a:t>Teaching practice disagreements are voiced openly and discussed.</a:t>
            </a:r>
          </a:p>
        </p:txBody>
      </p:sp>
      <p:sp>
        <p:nvSpPr>
          <p:cNvPr id="10" name="TextBox 9"/>
          <p:cNvSpPr txBox="1"/>
          <p:nvPr/>
        </p:nvSpPr>
        <p:spPr>
          <a:xfrm>
            <a:off x="228600" y="177969"/>
            <a:ext cx="8610600" cy="769441"/>
          </a:xfrm>
          <a:prstGeom prst="rect">
            <a:avLst/>
          </a:prstGeom>
          <a:noFill/>
        </p:spPr>
        <p:txBody>
          <a:bodyPr wrap="square" rtlCol="0">
            <a:spAutoFit/>
          </a:bodyPr>
          <a:lstStyle/>
          <a:p>
            <a:r>
              <a:rPr lang="en-US" sz="4400" b="1" dirty="0" smtClean="0">
                <a:solidFill>
                  <a:srgbClr val="FF0000"/>
                </a:solidFill>
              </a:rPr>
              <a:t>The</a:t>
            </a:r>
            <a:r>
              <a:rPr lang="en-US" sz="4400" b="1" i="1" dirty="0" smtClean="0">
                <a:solidFill>
                  <a:srgbClr val="FF0000"/>
                </a:solidFill>
              </a:rPr>
              <a:t> School Culture Survey</a:t>
            </a:r>
            <a:endParaRPr lang="en-US" sz="4400" b="1" i="1" dirty="0">
              <a:solidFill>
                <a:srgbClr val="FF0000"/>
              </a:solidFill>
            </a:endParaRPr>
          </a:p>
        </p:txBody>
      </p:sp>
      <p:sp>
        <p:nvSpPr>
          <p:cNvPr id="11" name="TextBox 10"/>
          <p:cNvSpPr txBox="1"/>
          <p:nvPr/>
        </p:nvSpPr>
        <p:spPr>
          <a:xfrm>
            <a:off x="666345" y="848752"/>
            <a:ext cx="7391400" cy="461665"/>
          </a:xfrm>
          <a:prstGeom prst="rect">
            <a:avLst/>
          </a:prstGeom>
          <a:noFill/>
        </p:spPr>
        <p:txBody>
          <a:bodyPr wrap="square" rtlCol="0">
            <a:spAutoFit/>
          </a:bodyPr>
          <a:lstStyle/>
          <a:p>
            <a:r>
              <a:rPr lang="en-US" sz="2400" b="1" i="1" dirty="0" smtClean="0"/>
              <a:t>Examples from the survey:</a:t>
            </a:r>
            <a:endParaRPr lang="en-US" sz="2400" b="1" i="1" dirty="0"/>
          </a:p>
        </p:txBody>
      </p:sp>
    </p:spTree>
    <p:extLst>
      <p:ext uri="{BB962C8B-B14F-4D97-AF65-F5344CB8AC3E}">
        <p14:creationId xmlns:p14="http://schemas.microsoft.com/office/powerpoint/2010/main" val="753643317"/>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228600"/>
            <a:ext cx="8610600" cy="6832640"/>
          </a:xfrm>
          <a:prstGeom prst="rect">
            <a:avLst/>
          </a:prstGeom>
        </p:spPr>
        <p:txBody>
          <a:bodyPr wrap="square">
            <a:spAutoFit/>
          </a:bodyPr>
          <a:lstStyle/>
          <a:p>
            <a:pPr marL="406394" indent="-406394" algn="l">
              <a:lnSpc>
                <a:spcPct val="115000"/>
              </a:lnSpc>
              <a:buFont typeface="Arial" panose="020B0604020202020204" pitchFamily="34" charset="0"/>
              <a:buChar char="•"/>
            </a:pPr>
            <a:r>
              <a:rPr lang="en-US" sz="2000" dirty="0" err="1">
                <a:latin typeface="Arial" panose="020B0604020202020204" pitchFamily="34" charset="0"/>
                <a:ea typeface="Times New Roman" panose="02020603050405020304" pitchFamily="18" charset="0"/>
                <a:cs typeface="Arial" panose="020B0604020202020204" pitchFamily="34" charset="0"/>
              </a:rPr>
              <a:t>Purita</a:t>
            </a:r>
            <a:r>
              <a:rPr lang="en-US" sz="2000" dirty="0">
                <a:latin typeface="Arial" panose="020B0604020202020204" pitchFamily="34" charset="0"/>
                <a:ea typeface="Times New Roman" panose="02020603050405020304" pitchFamily="18" charset="0"/>
                <a:cs typeface="Arial" panose="020B0604020202020204" pitchFamily="34" charset="0"/>
              </a:rPr>
              <a:t> </a:t>
            </a:r>
            <a:r>
              <a:rPr lang="en-US" sz="2000" dirty="0" err="1">
                <a:latin typeface="Arial" panose="020B0604020202020204" pitchFamily="34" charset="0"/>
                <a:ea typeface="Times New Roman" panose="02020603050405020304" pitchFamily="18" charset="0"/>
                <a:cs typeface="Arial" panose="020B0604020202020204" pitchFamily="34" charset="0"/>
              </a:rPr>
              <a:t>Baltazar</a:t>
            </a:r>
            <a:r>
              <a:rPr lang="en-US" sz="2000" dirty="0">
                <a:latin typeface="Arial" panose="020B0604020202020204" pitchFamily="34" charset="0"/>
                <a:ea typeface="Times New Roman" panose="02020603050405020304" pitchFamily="18" charset="0"/>
                <a:cs typeface="Arial" panose="020B0604020202020204" pitchFamily="34" charset="0"/>
              </a:rPr>
              <a:t>, Cebu Normal University, Cebu, </a:t>
            </a:r>
            <a:r>
              <a:rPr lang="en-US" sz="2000" dirty="0" err="1">
                <a:latin typeface="Arial" panose="020B0604020202020204" pitchFamily="34" charset="0"/>
                <a:ea typeface="Times New Roman" panose="02020603050405020304" pitchFamily="18" charset="0"/>
                <a:cs typeface="Arial" panose="020B0604020202020204" pitchFamily="34" charset="0"/>
              </a:rPr>
              <a:t>Phillipines</a:t>
            </a:r>
            <a:r>
              <a:rPr lang="en-US" sz="2000" dirty="0">
                <a:latin typeface="Arial" panose="020B0604020202020204" pitchFamily="34" charset="0"/>
                <a:ea typeface="Times New Roman" panose="02020603050405020304" pitchFamily="18" charset="0"/>
                <a:cs typeface="Arial" panose="020B0604020202020204" pitchFamily="34" charset="0"/>
              </a:rPr>
              <a:t>  </a:t>
            </a:r>
            <a:endParaRPr lang="en-US" sz="2000" dirty="0">
              <a:latin typeface="Arial" panose="020B0604020202020204" pitchFamily="34" charset="0"/>
              <a:ea typeface="Calibri" panose="020F0502020204030204" pitchFamily="34" charset="0"/>
              <a:cs typeface="Arial" panose="020B0604020202020204" pitchFamily="34" charset="0"/>
            </a:endParaRPr>
          </a:p>
          <a:p>
            <a:pPr marL="406394" indent="-406394" algn="l">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Wayne Birks, University of Cambridge, United Kingdom</a:t>
            </a:r>
          </a:p>
          <a:p>
            <a:pPr marL="406394" indent="-406394" algn="l">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Helene Bend, University of the West Indies, Barbados</a:t>
            </a:r>
          </a:p>
          <a:p>
            <a:pPr marL="406394" indent="-406394" algn="l">
              <a:buFont typeface="Arial" panose="020B0604020202020204" pitchFamily="34" charset="0"/>
              <a:buChar char="•"/>
            </a:pPr>
            <a:r>
              <a:rPr lang="en-NZ" sz="2000" dirty="0">
                <a:latin typeface="Arial" panose="020B0604020202020204" pitchFamily="34" charset="0"/>
                <a:ea typeface="Calibri" panose="020F0502020204030204" pitchFamily="34" charset="0"/>
                <a:cs typeface="Arial" panose="020B0604020202020204" pitchFamily="34" charset="0"/>
              </a:rPr>
              <a:t>Joanna Lim, University of Canterbury, New Zealand</a:t>
            </a:r>
            <a:endParaRPr lang="en-US" sz="2000" dirty="0">
              <a:latin typeface="Arial" panose="020B0604020202020204" pitchFamily="34" charset="0"/>
              <a:ea typeface="Calibri" panose="020F0502020204030204" pitchFamily="34" charset="0"/>
              <a:cs typeface="Arial" panose="020B0604020202020204" pitchFamily="34" charset="0"/>
            </a:endParaRPr>
          </a:p>
          <a:p>
            <a:pPr marL="406394" indent="-406394" algn="l">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Greg </a:t>
            </a:r>
            <a:r>
              <a:rPr lang="en-US" sz="2000" dirty="0" err="1">
                <a:latin typeface="Arial" panose="020B0604020202020204" pitchFamily="34" charset="0"/>
                <a:ea typeface="Calibri" panose="020F0502020204030204" pitchFamily="34" charset="0"/>
                <a:cs typeface="Arial" panose="020B0604020202020204" pitchFamily="34" charset="0"/>
              </a:rPr>
              <a:t>Brunton</a:t>
            </a:r>
            <a:r>
              <a:rPr lang="en-US" sz="2000" dirty="0">
                <a:latin typeface="Arial" panose="020B0604020202020204" pitchFamily="34" charset="0"/>
                <a:ea typeface="Calibri" panose="020F0502020204030204" pitchFamily="34" charset="0"/>
                <a:cs typeface="Arial" panose="020B0604020202020204" pitchFamily="34" charset="0"/>
              </a:rPr>
              <a:t>, Western International School of Shanghai, China</a:t>
            </a:r>
          </a:p>
          <a:p>
            <a:pPr marL="406394" indent="-406394" algn="l">
              <a:lnSpc>
                <a:spcPct val="115000"/>
              </a:lnSpc>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Lili Mariah, Asia E-University, Kuala Lumpur, Malaysia</a:t>
            </a:r>
          </a:p>
          <a:p>
            <a:pPr marL="406394" indent="-406394" algn="l">
              <a:buFont typeface="Arial" panose="020B0604020202020204" pitchFamily="34" charset="0"/>
              <a:buChar char="•"/>
            </a:pPr>
            <a:r>
              <a:rPr lang="en-US" sz="2000" dirty="0">
                <a:latin typeface="Arial" panose="020B0604020202020204" pitchFamily="34" charset="0"/>
                <a:ea typeface="Times New Roman" panose="02020603050405020304" pitchFamily="18" charset="0"/>
                <a:cs typeface="Arial" panose="020B0604020202020204" pitchFamily="34" charset="0"/>
              </a:rPr>
              <a:t>Emma Williams, University of the West Indies, Cave Hill Campus, Barbados</a:t>
            </a:r>
            <a:endParaRPr lang="en-US" sz="2000" dirty="0">
              <a:latin typeface="Arial" panose="020B0604020202020204" pitchFamily="34" charset="0"/>
              <a:ea typeface="Calibri" panose="020F0502020204030204" pitchFamily="34" charset="0"/>
              <a:cs typeface="Arial" panose="020B0604020202020204" pitchFamily="34" charset="0"/>
            </a:endParaRPr>
          </a:p>
          <a:p>
            <a:pPr marL="406394" indent="-406394" algn="l">
              <a:buFont typeface="Arial" panose="020B0604020202020204" pitchFamily="34" charset="0"/>
              <a:buChar char="•"/>
            </a:pPr>
            <a:r>
              <a:rPr lang="en-US" sz="2000" dirty="0">
                <a:latin typeface="Arial" panose="020B0604020202020204" pitchFamily="34" charset="0"/>
                <a:ea typeface="Times New Roman" panose="02020603050405020304" pitchFamily="18" charset="0"/>
                <a:cs typeface="Arial" panose="020B0604020202020204" pitchFamily="34" charset="0"/>
              </a:rPr>
              <a:t>Marilyn Morales-</a:t>
            </a:r>
            <a:r>
              <a:rPr lang="en-US" sz="2000" dirty="0" err="1">
                <a:latin typeface="Arial" panose="020B0604020202020204" pitchFamily="34" charset="0"/>
                <a:ea typeface="Times New Roman" panose="02020603050405020304" pitchFamily="18" charset="0"/>
                <a:cs typeface="Arial" panose="020B0604020202020204" pitchFamily="34" charset="0"/>
              </a:rPr>
              <a:t>Obod</a:t>
            </a:r>
            <a:r>
              <a:rPr lang="en-US" sz="2000" dirty="0">
                <a:latin typeface="Arial" panose="020B0604020202020204" pitchFamily="34" charset="0"/>
                <a:ea typeface="Times New Roman" panose="02020603050405020304" pitchFamily="18" charset="0"/>
                <a:cs typeface="Arial" panose="020B0604020202020204" pitchFamily="34" charset="0"/>
              </a:rPr>
              <a:t>, Our Lady of Fatima University, Philippines </a:t>
            </a:r>
            <a:endParaRPr lang="en-US" sz="2000" dirty="0">
              <a:latin typeface="Arial" panose="020B0604020202020204" pitchFamily="34" charset="0"/>
              <a:ea typeface="Calibri" panose="020F0502020204030204" pitchFamily="34" charset="0"/>
              <a:cs typeface="Arial" panose="020B0604020202020204" pitchFamily="34" charset="0"/>
            </a:endParaRPr>
          </a:p>
          <a:p>
            <a:pPr marL="406394" indent="-406394" algn="l">
              <a:lnSpc>
                <a:spcPct val="115000"/>
              </a:lnSpc>
              <a:buFont typeface="Arial" panose="020B0604020202020204" pitchFamily="34" charset="0"/>
              <a:buChar char="•"/>
            </a:pPr>
            <a:r>
              <a:rPr lang="en-US" sz="2000" dirty="0" err="1">
                <a:latin typeface="Arial" panose="020B0604020202020204" pitchFamily="34" charset="0"/>
                <a:ea typeface="Calibri" panose="020F0502020204030204" pitchFamily="34" charset="0"/>
                <a:cs typeface="Arial" panose="020B0604020202020204" pitchFamily="34" charset="0"/>
              </a:rPr>
              <a:t>Barid</a:t>
            </a:r>
            <a:r>
              <a:rPr lang="en-US" sz="2000" dirty="0">
                <a:latin typeface="Arial" panose="020B0604020202020204" pitchFamily="34" charset="0"/>
                <a:ea typeface="Calibri" panose="020F0502020204030204" pitchFamily="34" charset="0"/>
                <a:cs typeface="Arial" panose="020B0604020202020204" pitchFamily="34" charset="0"/>
              </a:rPr>
              <a:t> </a:t>
            </a:r>
            <a:r>
              <a:rPr lang="en-US" sz="2000" dirty="0" err="1">
                <a:latin typeface="Arial" panose="020B0604020202020204" pitchFamily="34" charset="0"/>
                <a:ea typeface="Calibri" panose="020F0502020204030204" pitchFamily="34" charset="0"/>
                <a:cs typeface="Arial" panose="020B0604020202020204" pitchFamily="34" charset="0"/>
              </a:rPr>
              <a:t>Fauziah</a:t>
            </a:r>
            <a:r>
              <a:rPr lang="en-US" sz="2000" dirty="0">
                <a:latin typeface="Arial" panose="020B0604020202020204" pitchFamily="34" charset="0"/>
                <a:ea typeface="Calibri" panose="020F0502020204030204" pitchFamily="34" charset="0"/>
                <a:cs typeface="Arial" panose="020B0604020202020204" pitchFamily="34" charset="0"/>
              </a:rPr>
              <a:t>,  Jakarta, Indonesia</a:t>
            </a:r>
          </a:p>
          <a:p>
            <a:pPr marL="406394" indent="-406394" algn="l">
              <a:buFont typeface="Arial" panose="020B0604020202020204" pitchFamily="34" charset="0"/>
              <a:buChar char="•"/>
            </a:pPr>
            <a:r>
              <a:rPr lang="en-US" sz="2000" dirty="0">
                <a:latin typeface="Arial" panose="020B0604020202020204" pitchFamily="34" charset="0"/>
                <a:ea typeface="Calibri" panose="020F0502020204030204" pitchFamily="34" charset="0"/>
                <a:cs typeface="Arial" panose="020B0604020202020204" pitchFamily="34" charset="0"/>
              </a:rPr>
              <a:t>Edna Hickey, University College Dublin, Ireland</a:t>
            </a:r>
          </a:p>
          <a:p>
            <a:pPr marL="406394" indent="-406394" algn="l">
              <a:buFont typeface="Arial" panose="020B0604020202020204" pitchFamily="34" charset="0"/>
              <a:buChar char="•"/>
            </a:pPr>
            <a:r>
              <a:rPr lang="en-US" sz="2000" dirty="0">
                <a:latin typeface="Arial" panose="020B0604020202020204" pitchFamily="34" charset="0"/>
                <a:ea typeface="Times New Roman" panose="02020603050405020304" pitchFamily="18" charset="0"/>
                <a:cs typeface="Arial" panose="020B0604020202020204" pitchFamily="34" charset="0"/>
              </a:rPr>
              <a:t>Aleksandra </a:t>
            </a:r>
            <a:r>
              <a:rPr lang="en-US" sz="2000" dirty="0" err="1">
                <a:latin typeface="Arial" panose="020B0604020202020204" pitchFamily="34" charset="0"/>
                <a:ea typeface="Times New Roman" panose="02020603050405020304" pitchFamily="18" charset="0"/>
                <a:cs typeface="Arial" panose="020B0604020202020204" pitchFamily="34" charset="0"/>
              </a:rPr>
              <a:t>Tłuściak-Deliowska</a:t>
            </a:r>
            <a:r>
              <a:rPr lang="en-US" sz="2000" dirty="0">
                <a:latin typeface="Arial" panose="020B0604020202020204" pitchFamily="34" charset="0"/>
                <a:ea typeface="Times New Roman" panose="02020603050405020304" pitchFamily="18" charset="0"/>
                <a:cs typeface="Arial" panose="020B0604020202020204" pitchFamily="34" charset="0"/>
              </a:rPr>
              <a:t>, The </a:t>
            </a:r>
            <a:r>
              <a:rPr lang="en-US" sz="2000" dirty="0" smtClean="0">
                <a:latin typeface="Arial" panose="020B0604020202020204" pitchFamily="34" charset="0"/>
                <a:ea typeface="Times New Roman" panose="02020603050405020304" pitchFamily="18" charset="0"/>
                <a:cs typeface="Arial" panose="020B0604020202020204" pitchFamily="34" charset="0"/>
              </a:rPr>
              <a:t>Academy </a:t>
            </a:r>
            <a:r>
              <a:rPr lang="en-US" sz="2000" dirty="0">
                <a:latin typeface="Arial" panose="020B0604020202020204" pitchFamily="34" charset="0"/>
                <a:ea typeface="Times New Roman" panose="02020603050405020304" pitchFamily="18" charset="0"/>
                <a:cs typeface="Arial" panose="020B0604020202020204" pitchFamily="34" charset="0"/>
              </a:rPr>
              <a:t>of Special Education, Poland</a:t>
            </a:r>
            <a:endParaRPr lang="en-US" sz="2000" dirty="0">
              <a:latin typeface="Arial" panose="020B0604020202020204" pitchFamily="34" charset="0"/>
              <a:ea typeface="Calibri" panose="020F0502020204030204" pitchFamily="34" charset="0"/>
              <a:cs typeface="Arial" panose="020B0604020202020204" pitchFamily="34" charset="0"/>
            </a:endParaRPr>
          </a:p>
          <a:p>
            <a:pPr marL="406394" indent="-406394" algn="l">
              <a:lnSpc>
                <a:spcPct val="115000"/>
              </a:lnSpc>
              <a:buFont typeface="Arial" panose="020B0604020202020204" pitchFamily="34" charset="0"/>
              <a:buChar char="•"/>
            </a:pPr>
            <a:r>
              <a:rPr lang="en-US" sz="2000" dirty="0" err="1">
                <a:latin typeface="Arial" panose="020B0604020202020204" pitchFamily="34" charset="0"/>
                <a:ea typeface="Times New Roman" panose="02020603050405020304" pitchFamily="18" charset="0"/>
                <a:cs typeface="Arial" panose="020B0604020202020204" pitchFamily="34" charset="0"/>
              </a:rPr>
              <a:t>Ambika</a:t>
            </a:r>
            <a:r>
              <a:rPr lang="en-US" sz="2000" dirty="0">
                <a:latin typeface="Arial" panose="020B0604020202020204" pitchFamily="34" charset="0"/>
                <a:ea typeface="Times New Roman" panose="02020603050405020304" pitchFamily="18" charset="0"/>
                <a:cs typeface="Arial" panose="020B0604020202020204" pitchFamily="34" charset="0"/>
              </a:rPr>
              <a:t> </a:t>
            </a:r>
            <a:r>
              <a:rPr lang="en-US" sz="2000" dirty="0" err="1">
                <a:latin typeface="Arial" panose="020B0604020202020204" pitchFamily="34" charset="0"/>
                <a:ea typeface="Times New Roman" panose="02020603050405020304" pitchFamily="18" charset="0"/>
                <a:cs typeface="Arial" panose="020B0604020202020204" pitchFamily="34" charset="0"/>
              </a:rPr>
              <a:t>Subrahmanya</a:t>
            </a:r>
            <a:r>
              <a:rPr lang="en-US" sz="2000" dirty="0">
                <a:latin typeface="Arial" panose="020B0604020202020204" pitchFamily="34" charset="0"/>
                <a:ea typeface="Times New Roman" panose="02020603050405020304" pitchFamily="18" charset="0"/>
                <a:cs typeface="Arial" panose="020B0604020202020204" pitchFamily="34" charset="0"/>
              </a:rPr>
              <a:t>, Assumption University, Bangkok, Thailand </a:t>
            </a:r>
            <a:endParaRPr lang="en-US" sz="2000" dirty="0">
              <a:latin typeface="Arial" panose="020B0604020202020204" pitchFamily="34" charset="0"/>
              <a:ea typeface="Calibri" panose="020F0502020204030204" pitchFamily="34" charset="0"/>
              <a:cs typeface="Arial" panose="020B0604020202020204" pitchFamily="34" charset="0"/>
            </a:endParaRPr>
          </a:p>
          <a:p>
            <a:pPr marL="406394" indent="-406394" algn="l">
              <a:buFont typeface="Arial" panose="020B0604020202020204" pitchFamily="34" charset="0"/>
              <a:buChar char="•"/>
            </a:pPr>
            <a:r>
              <a:rPr lang="en-PH" sz="2000" dirty="0">
                <a:latin typeface="Arial" panose="020B0604020202020204" pitchFamily="34" charset="0"/>
                <a:ea typeface="Calibri" panose="020F0502020204030204" pitchFamily="34" charset="0"/>
                <a:cs typeface="Arial" panose="020B0604020202020204" pitchFamily="34" charset="0"/>
              </a:rPr>
              <a:t>Denise Enriquez, De La Salle University, Manila</a:t>
            </a:r>
            <a:endParaRPr lang="en-US" sz="2000" dirty="0">
              <a:latin typeface="Arial" panose="020B0604020202020204" pitchFamily="34" charset="0"/>
              <a:ea typeface="Calibri" panose="020F0502020204030204" pitchFamily="34" charset="0"/>
              <a:cs typeface="Arial" panose="020B0604020202020204" pitchFamily="34" charset="0"/>
            </a:endParaRPr>
          </a:p>
          <a:p>
            <a:pPr marL="406394" indent="-406394" algn="l">
              <a:lnSpc>
                <a:spcPct val="115000"/>
              </a:lnSpc>
              <a:buFont typeface="Arial" panose="020B0604020202020204" pitchFamily="34" charset="0"/>
              <a:buChar char="•"/>
            </a:pPr>
            <a:r>
              <a:rPr lang="en-US" sz="2000" dirty="0">
                <a:latin typeface="Arial" panose="020B0604020202020204" pitchFamily="34" charset="0"/>
                <a:ea typeface="Times New Roman" panose="02020603050405020304" pitchFamily="18" charset="0"/>
                <a:cs typeface="Arial" panose="020B0604020202020204" pitchFamily="34" charset="0"/>
              </a:rPr>
              <a:t>Mark A. </a:t>
            </a:r>
            <a:r>
              <a:rPr lang="en-US" sz="2000" dirty="0" err="1">
                <a:latin typeface="Arial" panose="020B0604020202020204" pitchFamily="34" charset="0"/>
                <a:ea typeface="Times New Roman" panose="02020603050405020304" pitchFamily="18" charset="0"/>
                <a:cs typeface="Arial" panose="020B0604020202020204" pitchFamily="34" charset="0"/>
              </a:rPr>
              <a:t>Farrugia</a:t>
            </a:r>
            <a:r>
              <a:rPr lang="en-US" sz="2000" dirty="0">
                <a:latin typeface="Arial" panose="020B0604020202020204" pitchFamily="34" charset="0"/>
                <a:ea typeface="Times New Roman" panose="02020603050405020304" pitchFamily="18" charset="0"/>
                <a:cs typeface="Arial" panose="020B0604020202020204" pitchFamily="34" charset="0"/>
              </a:rPr>
              <a:t>, University of Leicester, Malta</a:t>
            </a:r>
          </a:p>
          <a:p>
            <a:pPr marL="406394" indent="-406394" algn="l" fontAlgn="base">
              <a:buFont typeface="Arial" panose="020B0604020202020204" pitchFamily="34" charset="0"/>
              <a:buChar char="•"/>
            </a:pPr>
            <a:r>
              <a:rPr lang="en-US" sz="2000" dirty="0">
                <a:latin typeface="Arial" panose="020B0604020202020204" pitchFamily="34" charset="0"/>
                <a:cs typeface="Arial" panose="020B0604020202020204" pitchFamily="34" charset="0"/>
              </a:rPr>
              <a:t>Cristina </a:t>
            </a:r>
            <a:r>
              <a:rPr lang="en-US" sz="2000" dirty="0" err="1">
                <a:latin typeface="Arial" panose="020B0604020202020204" pitchFamily="34" charset="0"/>
                <a:cs typeface="Arial" panose="020B0604020202020204" pitchFamily="34" charset="0"/>
              </a:rPr>
              <a:t>Obae</a:t>
            </a:r>
            <a:r>
              <a:rPr lang="en-US" sz="2000" dirty="0">
                <a:latin typeface="Arial" panose="020B0604020202020204" pitchFamily="34" charset="0"/>
                <a:cs typeface="Arial" panose="020B0604020202020204" pitchFamily="34" charset="0"/>
              </a:rPr>
              <a:t>, Tampere University of Applied Sciences, Finland</a:t>
            </a:r>
          </a:p>
          <a:p>
            <a:pPr marL="406394" indent="-406394" algn="l">
              <a:buFont typeface="Arial" panose="020B0604020202020204" pitchFamily="34" charset="0"/>
              <a:buChar char="•"/>
            </a:pPr>
            <a:r>
              <a:rPr lang="en-US" sz="2000" dirty="0">
                <a:latin typeface="Arial" panose="020B0604020202020204" pitchFamily="34" charset="0"/>
                <a:cs typeface="Arial" panose="020B0604020202020204" pitchFamily="34" charset="0"/>
              </a:rPr>
              <a:t>Tao </a:t>
            </a:r>
            <a:r>
              <a:rPr lang="en-US" sz="2000" dirty="0" err="1">
                <a:latin typeface="Arial" panose="020B0604020202020204" pitchFamily="34" charset="0"/>
                <a:cs typeface="Arial" panose="020B0604020202020204" pitchFamily="34" charset="0"/>
              </a:rPr>
              <a:t>Yaxing</a:t>
            </a:r>
            <a:r>
              <a:rPr lang="en-US" sz="2000" dirty="0">
                <a:latin typeface="Arial" panose="020B0604020202020204" pitchFamily="34" charset="0"/>
                <a:cs typeface="Arial" panose="020B0604020202020204" pitchFamily="34" charset="0"/>
              </a:rPr>
              <a:t>, </a:t>
            </a:r>
            <a:r>
              <a:rPr lang="en-US" sz="2000" dirty="0" err="1">
                <a:latin typeface="Arial" panose="020B0604020202020204" pitchFamily="34" charset="0"/>
                <a:cs typeface="Arial" panose="020B0604020202020204" pitchFamily="34" charset="0"/>
              </a:rPr>
              <a:t>Universiti</a:t>
            </a:r>
            <a:r>
              <a:rPr lang="en-US" sz="2000" dirty="0">
                <a:latin typeface="Arial" panose="020B0604020202020204" pitchFamily="34" charset="0"/>
                <a:cs typeface="Arial" panose="020B0604020202020204" pitchFamily="34" charset="0"/>
              </a:rPr>
              <a:t> Putra Malaysia</a:t>
            </a:r>
          </a:p>
          <a:p>
            <a:pPr marL="406394" indent="-406394" algn="l">
              <a:buFont typeface="Arial" panose="020B0604020202020204" pitchFamily="34" charset="0"/>
              <a:buChar char="•"/>
            </a:pPr>
            <a:r>
              <a:rPr lang="en-US" sz="2000" dirty="0" err="1">
                <a:latin typeface="Arial" panose="020B0604020202020204" pitchFamily="34" charset="0"/>
                <a:cs typeface="Arial" panose="020B0604020202020204" pitchFamily="34" charset="0"/>
              </a:rPr>
              <a:t>Shiuma</a:t>
            </a:r>
            <a:r>
              <a:rPr lang="en-US" sz="2000" dirty="0">
                <a:latin typeface="Arial" panose="020B0604020202020204" pitchFamily="34" charset="0"/>
                <a:cs typeface="Arial" panose="020B0604020202020204" pitchFamily="34" charset="0"/>
              </a:rPr>
              <a:t> Ali, Maldives National University</a:t>
            </a:r>
          </a:p>
          <a:p>
            <a:pPr marL="406394" indent="-406394" algn="l">
              <a:buFont typeface="Arial" panose="020B0604020202020204" pitchFamily="34" charset="0"/>
              <a:buChar char="•"/>
            </a:pPr>
            <a:r>
              <a:rPr lang="en-US" sz="2000" dirty="0">
                <a:latin typeface="Arial" panose="020B0604020202020204" pitchFamily="34" charset="0"/>
                <a:cs typeface="Arial" panose="020B0604020202020204" pitchFamily="34" charset="0"/>
              </a:rPr>
              <a:t>Anthony Li, </a:t>
            </a:r>
            <a:r>
              <a:rPr lang="en-US" sz="2000" dirty="0" err="1">
                <a:latin typeface="Arial" panose="020B0604020202020204" pitchFamily="34" charset="0"/>
                <a:cs typeface="Arial" panose="020B0604020202020204" pitchFamily="34" charset="0"/>
              </a:rPr>
              <a:t>Bei</a:t>
            </a:r>
            <a:r>
              <a:rPr lang="en-US" sz="2000" dirty="0">
                <a:latin typeface="Arial" panose="020B0604020202020204" pitchFamily="34" charset="0"/>
                <a:cs typeface="Arial" panose="020B0604020202020204" pitchFamily="34" charset="0"/>
              </a:rPr>
              <a:t> Shan Tang Foundation, Hong Kong</a:t>
            </a:r>
          </a:p>
          <a:p>
            <a:pPr marL="406394" indent="-406394" algn="l">
              <a:lnSpc>
                <a:spcPct val="115000"/>
              </a:lnSpc>
              <a:buFont typeface="Arial" panose="020B0604020202020204" pitchFamily="34" charset="0"/>
              <a:buChar char="•"/>
            </a:pPr>
            <a:endParaRPr lang="en-US" sz="2000" dirty="0">
              <a:latin typeface="Arial" panose="020B060402020202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941075078"/>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04800" y="1828800"/>
            <a:ext cx="8534400" cy="1508761"/>
          </a:xfrm>
        </p:spPr>
        <p:txBody>
          <a:bodyPr>
            <a:noAutofit/>
          </a:bodyPr>
          <a:lstStyle/>
          <a:p>
            <a:pPr algn="ctr"/>
            <a:r>
              <a:rPr lang="en-US" sz="4800" b="1" dirty="0">
                <a:solidFill>
                  <a:schemeClr val="tx2">
                    <a:lumMod val="75000"/>
                  </a:schemeClr>
                </a:solidFill>
                <a:latin typeface="+mn-lt"/>
              </a:rPr>
              <a:t>Collecting/analyzing data is 5% of school improvement. 95% is knowing what to do next.</a:t>
            </a:r>
            <a:br>
              <a:rPr lang="en-US" sz="4800" b="1" dirty="0">
                <a:solidFill>
                  <a:schemeClr val="tx2">
                    <a:lumMod val="75000"/>
                  </a:schemeClr>
                </a:solidFill>
                <a:latin typeface="+mn-lt"/>
              </a:rPr>
            </a:br>
            <a:endParaRPr lang="en-US" sz="4800" b="1" dirty="0">
              <a:solidFill>
                <a:schemeClr val="tx2">
                  <a:lumMod val="75000"/>
                </a:schemeClr>
              </a:solidFill>
              <a:latin typeface="+mn-lt"/>
            </a:endParaRPr>
          </a:p>
        </p:txBody>
      </p:sp>
      <p:sp>
        <p:nvSpPr>
          <p:cNvPr id="2" name="TextBox 1"/>
          <p:cNvSpPr txBox="1"/>
          <p:nvPr/>
        </p:nvSpPr>
        <p:spPr>
          <a:xfrm>
            <a:off x="762000" y="4343400"/>
            <a:ext cx="8229600" cy="1446550"/>
          </a:xfrm>
          <a:prstGeom prst="rect">
            <a:avLst/>
          </a:prstGeom>
          <a:noFill/>
        </p:spPr>
        <p:txBody>
          <a:bodyPr wrap="square" rtlCol="0">
            <a:spAutoFit/>
          </a:bodyPr>
          <a:lstStyle/>
          <a:p>
            <a:r>
              <a:rPr lang="en-US" sz="4400" i="1" dirty="0" smtClean="0">
                <a:solidFill>
                  <a:srgbClr val="00B0F0"/>
                </a:solidFill>
              </a:rPr>
              <a:t>Remember, data gives us cause to investigate, not to prosecute.</a:t>
            </a:r>
            <a:endParaRPr lang="en-US" sz="4400" i="1" dirty="0">
              <a:solidFill>
                <a:srgbClr val="00B0F0"/>
              </a:solidFill>
            </a:endParaRPr>
          </a:p>
        </p:txBody>
      </p:sp>
    </p:spTree>
    <p:extLst>
      <p:ext uri="{BB962C8B-B14F-4D97-AF65-F5344CB8AC3E}">
        <p14:creationId xmlns:p14="http://schemas.microsoft.com/office/powerpoint/2010/main" val="416559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861987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381000" y="87868"/>
            <a:ext cx="1066800" cy="369332"/>
          </a:xfrm>
          <a:prstGeom prst="rect">
            <a:avLst/>
          </a:prstGeom>
          <a:noFill/>
        </p:spPr>
        <p:txBody>
          <a:bodyPr wrap="square" rtlCol="0">
            <a:spAutoFit/>
          </a:bodyPr>
          <a:lstStyle/>
          <a:p>
            <a:r>
              <a:rPr lang="en-US" dirty="0">
                <a:solidFill>
                  <a:schemeClr val="bg1"/>
                </a:solidFill>
              </a:rPr>
              <a:t>N= 31</a:t>
            </a:r>
          </a:p>
        </p:txBody>
      </p:sp>
      <p:sp>
        <p:nvSpPr>
          <p:cNvPr id="3" name="TextBox 2"/>
          <p:cNvSpPr txBox="1"/>
          <p:nvPr/>
        </p:nvSpPr>
        <p:spPr>
          <a:xfrm>
            <a:off x="533400" y="5486400"/>
            <a:ext cx="8305800" cy="923330"/>
          </a:xfrm>
          <a:prstGeom prst="rect">
            <a:avLst/>
          </a:prstGeom>
          <a:noFill/>
        </p:spPr>
        <p:txBody>
          <a:bodyPr wrap="square" rtlCol="0">
            <a:spAutoFit/>
          </a:bodyPr>
          <a:lstStyle/>
          <a:p>
            <a:r>
              <a:rPr lang="en-US" b="1" dirty="0">
                <a:solidFill>
                  <a:srgbClr val="0070C0"/>
                </a:solidFill>
              </a:rPr>
              <a:t>Blue</a:t>
            </a:r>
            <a:r>
              <a:rPr lang="en-US" dirty="0"/>
              <a:t> line is the mean (average) of the group</a:t>
            </a:r>
          </a:p>
          <a:p>
            <a:r>
              <a:rPr lang="en-US" b="1" dirty="0">
                <a:solidFill>
                  <a:srgbClr val="FF0000"/>
                </a:solidFill>
              </a:rPr>
              <a:t>Red</a:t>
            </a:r>
            <a:r>
              <a:rPr lang="en-US" dirty="0"/>
              <a:t> line is standard deviation (SD) of the group – level of agreement</a:t>
            </a:r>
          </a:p>
          <a:p>
            <a:r>
              <a:rPr lang="en-US" b="1" dirty="0">
                <a:solidFill>
                  <a:srgbClr val="00B050"/>
                </a:solidFill>
              </a:rPr>
              <a:t>Green</a:t>
            </a:r>
            <a:r>
              <a:rPr lang="en-US" dirty="0"/>
              <a:t> line is principal’s score</a:t>
            </a:r>
          </a:p>
        </p:txBody>
      </p:sp>
      <p:sp>
        <p:nvSpPr>
          <p:cNvPr id="4" name="TextBox 3"/>
          <p:cNvSpPr txBox="1"/>
          <p:nvPr/>
        </p:nvSpPr>
        <p:spPr>
          <a:xfrm>
            <a:off x="228600" y="87868"/>
            <a:ext cx="6477000" cy="461665"/>
          </a:xfrm>
          <a:prstGeom prst="rect">
            <a:avLst/>
          </a:prstGeom>
          <a:noFill/>
        </p:spPr>
        <p:txBody>
          <a:bodyPr wrap="square" rtlCol="0">
            <a:spAutoFit/>
          </a:bodyPr>
          <a:lstStyle/>
          <a:p>
            <a:r>
              <a:rPr lang="en-US" sz="2400" b="1" i="1" dirty="0" smtClean="0"/>
              <a:t>Analyzing School Culture Survey Data</a:t>
            </a:r>
            <a:endParaRPr lang="en-US" sz="2400" b="1" i="1" dirty="0"/>
          </a:p>
        </p:txBody>
      </p:sp>
    </p:spTree>
    <p:extLst>
      <p:ext uri="{BB962C8B-B14F-4D97-AF65-F5344CB8AC3E}">
        <p14:creationId xmlns:p14="http://schemas.microsoft.com/office/powerpoint/2010/main" val="87365334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571750"/>
            <a:ext cx="6819900" cy="857250"/>
          </a:xfrm>
        </p:spPr>
        <p:txBody>
          <a:bodyPr>
            <a:noAutofit/>
          </a:bodyPr>
          <a:lstStyle/>
          <a:p>
            <a:r>
              <a:rPr lang="en-US" sz="4050" b="1" dirty="0"/>
              <a:t>Know the easy wins, the successes, and what to avoid.</a:t>
            </a:r>
          </a:p>
        </p:txBody>
      </p:sp>
      <p:sp>
        <p:nvSpPr>
          <p:cNvPr id="4" name="TextBox 3"/>
          <p:cNvSpPr txBox="1"/>
          <p:nvPr/>
        </p:nvSpPr>
        <p:spPr>
          <a:xfrm>
            <a:off x="386603" y="1132436"/>
            <a:ext cx="8376397" cy="769441"/>
          </a:xfrm>
          <a:prstGeom prst="rect">
            <a:avLst/>
          </a:prstGeom>
          <a:noFill/>
        </p:spPr>
        <p:txBody>
          <a:bodyPr wrap="square" rtlCol="0">
            <a:spAutoFit/>
          </a:bodyPr>
          <a:lstStyle/>
          <a:p>
            <a:r>
              <a:rPr lang="en-US" sz="4400" b="1" i="1" dirty="0">
                <a:solidFill>
                  <a:srgbClr val="00B0F0"/>
                </a:solidFill>
              </a:rPr>
              <a:t>With any form of data collection…</a:t>
            </a:r>
          </a:p>
        </p:txBody>
      </p:sp>
      <p:sp>
        <p:nvSpPr>
          <p:cNvPr id="3" name="TextBox 2"/>
          <p:cNvSpPr txBox="1"/>
          <p:nvPr/>
        </p:nvSpPr>
        <p:spPr>
          <a:xfrm>
            <a:off x="743430" y="4188278"/>
            <a:ext cx="7728217" cy="1338828"/>
          </a:xfrm>
          <a:prstGeom prst="rect">
            <a:avLst/>
          </a:prstGeom>
          <a:noFill/>
        </p:spPr>
        <p:txBody>
          <a:bodyPr wrap="square" rtlCol="0">
            <a:spAutoFit/>
          </a:bodyPr>
          <a:lstStyle/>
          <a:p>
            <a:pPr algn="r"/>
            <a:r>
              <a:rPr lang="en-US" sz="4050" b="1" i="1" dirty="0">
                <a:solidFill>
                  <a:srgbClr val="FF0000"/>
                </a:solidFill>
              </a:rPr>
              <a:t>Don’t rush in and try to tackle the ugliest problems first.</a:t>
            </a:r>
          </a:p>
        </p:txBody>
      </p:sp>
    </p:spTree>
    <p:extLst>
      <p:ext uri="{BB962C8B-B14F-4D97-AF65-F5344CB8AC3E}">
        <p14:creationId xmlns:p14="http://schemas.microsoft.com/office/powerpoint/2010/main" val="1623012590"/>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6200" y="3810000"/>
            <a:ext cx="8991600" cy="2554545"/>
          </a:xfrm>
          <a:prstGeom prst="rect">
            <a:avLst/>
          </a:prstGeom>
          <a:noFill/>
        </p:spPr>
        <p:txBody>
          <a:bodyPr wrap="square" rtlCol="0">
            <a:spAutoFit/>
          </a:bodyPr>
          <a:lstStyle/>
          <a:p>
            <a:r>
              <a:rPr lang="en-US" sz="4000" b="1" dirty="0">
                <a:solidFill>
                  <a:srgbClr val="FF0000"/>
                </a:solidFill>
              </a:rPr>
              <a:t>Low </a:t>
            </a:r>
            <a:r>
              <a:rPr lang="en-US" sz="4000" b="1" i="1" dirty="0">
                <a:solidFill>
                  <a:srgbClr val="FF0000"/>
                </a:solidFill>
              </a:rPr>
              <a:t>SD</a:t>
            </a:r>
            <a:r>
              <a:rPr lang="en-US" sz="4000" b="1" dirty="0">
                <a:solidFill>
                  <a:srgbClr val="FF0000"/>
                </a:solidFill>
              </a:rPr>
              <a:t>/Low Mean </a:t>
            </a:r>
            <a:r>
              <a:rPr lang="en-US" sz="4000" b="1" dirty="0" smtClean="0">
                <a:solidFill>
                  <a:srgbClr val="FF0000"/>
                </a:solidFill>
              </a:rPr>
              <a:t>	= avoid this for now</a:t>
            </a:r>
            <a:endParaRPr lang="en-US" sz="4000" dirty="0" smtClean="0"/>
          </a:p>
          <a:p>
            <a:r>
              <a:rPr lang="en-US" sz="4000" b="1" dirty="0" smtClean="0">
                <a:solidFill>
                  <a:srgbClr val="00B050"/>
                </a:solidFill>
              </a:rPr>
              <a:t>Low </a:t>
            </a:r>
            <a:r>
              <a:rPr lang="en-US" sz="4000" b="1" i="1" dirty="0">
                <a:solidFill>
                  <a:srgbClr val="00B050"/>
                </a:solidFill>
              </a:rPr>
              <a:t>SD</a:t>
            </a:r>
            <a:r>
              <a:rPr lang="en-US" sz="4000" b="1" dirty="0">
                <a:solidFill>
                  <a:srgbClr val="00B050"/>
                </a:solidFill>
              </a:rPr>
              <a:t>/High Mean </a:t>
            </a:r>
            <a:r>
              <a:rPr lang="en-US" sz="4000" b="1" dirty="0" smtClean="0">
                <a:solidFill>
                  <a:srgbClr val="00B050"/>
                </a:solidFill>
              </a:rPr>
              <a:t>	= </a:t>
            </a:r>
            <a:r>
              <a:rPr lang="en-US" sz="4000" b="1" dirty="0">
                <a:solidFill>
                  <a:srgbClr val="00B050"/>
                </a:solidFill>
              </a:rPr>
              <a:t>success story</a:t>
            </a:r>
          </a:p>
          <a:p>
            <a:r>
              <a:rPr lang="en-US" sz="4000" b="1" dirty="0">
                <a:solidFill>
                  <a:srgbClr val="00B0F0"/>
                </a:solidFill>
              </a:rPr>
              <a:t>High </a:t>
            </a:r>
            <a:r>
              <a:rPr lang="en-US" sz="4000" b="1" i="1" dirty="0">
                <a:solidFill>
                  <a:srgbClr val="00B0F0"/>
                </a:solidFill>
              </a:rPr>
              <a:t>SD</a:t>
            </a:r>
            <a:r>
              <a:rPr lang="en-US" sz="4000" b="1" dirty="0">
                <a:solidFill>
                  <a:srgbClr val="00B0F0"/>
                </a:solidFill>
              </a:rPr>
              <a:t>/High Mean </a:t>
            </a:r>
            <a:r>
              <a:rPr lang="en-US" sz="4000" b="1" dirty="0" smtClean="0">
                <a:solidFill>
                  <a:srgbClr val="00B0F0"/>
                </a:solidFill>
              </a:rPr>
              <a:t>	= easiest win</a:t>
            </a:r>
            <a:r>
              <a:rPr lang="en-US" sz="4000" dirty="0"/>
              <a:t>	</a:t>
            </a:r>
            <a:endParaRPr lang="en-US" sz="4000" dirty="0" smtClean="0"/>
          </a:p>
          <a:p>
            <a:r>
              <a:rPr lang="en-US" sz="4000" b="1" dirty="0" smtClean="0"/>
              <a:t>High </a:t>
            </a:r>
            <a:r>
              <a:rPr lang="en-US" sz="4000" b="1" i="1" dirty="0"/>
              <a:t>SD</a:t>
            </a:r>
            <a:r>
              <a:rPr lang="en-US" sz="4000" b="1" dirty="0"/>
              <a:t>/Low Mean </a:t>
            </a:r>
            <a:r>
              <a:rPr lang="en-US" sz="4000" b="1" dirty="0" smtClean="0"/>
              <a:t>	= next easy </a:t>
            </a:r>
            <a:r>
              <a:rPr lang="en-US" sz="4000" b="1" dirty="0"/>
              <a:t>win</a:t>
            </a:r>
          </a:p>
        </p:txBody>
      </p:sp>
      <p:sp>
        <p:nvSpPr>
          <p:cNvPr id="3" name="TextBox 2"/>
          <p:cNvSpPr txBox="1"/>
          <p:nvPr/>
        </p:nvSpPr>
        <p:spPr>
          <a:xfrm>
            <a:off x="778039" y="618411"/>
            <a:ext cx="7958092" cy="707886"/>
          </a:xfrm>
          <a:prstGeom prst="rect">
            <a:avLst/>
          </a:prstGeom>
          <a:noFill/>
        </p:spPr>
        <p:txBody>
          <a:bodyPr wrap="square" rtlCol="0">
            <a:spAutoFit/>
          </a:bodyPr>
          <a:lstStyle/>
          <a:p>
            <a:pPr algn="ctr"/>
            <a:r>
              <a:rPr lang="en-US" sz="4000" b="1" dirty="0"/>
              <a:t>Analyzing </a:t>
            </a:r>
            <a:r>
              <a:rPr lang="en-US" sz="4000" b="1" dirty="0" smtClean="0"/>
              <a:t>School Culture (any) Data</a:t>
            </a:r>
            <a:endParaRPr lang="en-US" sz="4000" b="1" dirty="0"/>
          </a:p>
        </p:txBody>
      </p:sp>
      <p:sp>
        <p:nvSpPr>
          <p:cNvPr id="58" name="TextBox 57"/>
          <p:cNvSpPr txBox="1"/>
          <p:nvPr/>
        </p:nvSpPr>
        <p:spPr>
          <a:xfrm>
            <a:off x="309122" y="1496704"/>
            <a:ext cx="8449556" cy="954107"/>
          </a:xfrm>
          <a:prstGeom prst="rect">
            <a:avLst/>
          </a:prstGeom>
          <a:noFill/>
        </p:spPr>
        <p:txBody>
          <a:bodyPr wrap="square" rtlCol="0">
            <a:spAutoFit/>
          </a:bodyPr>
          <a:lstStyle/>
          <a:p>
            <a:pPr algn="ctr"/>
            <a:r>
              <a:rPr lang="en-US" sz="2800" b="1" i="1" dirty="0"/>
              <a:t>Which items to mess with, which items to leave alone, which gain attention</a:t>
            </a:r>
          </a:p>
        </p:txBody>
      </p:sp>
      <p:sp>
        <p:nvSpPr>
          <p:cNvPr id="4" name="TextBox 3"/>
          <p:cNvSpPr txBox="1"/>
          <p:nvPr/>
        </p:nvSpPr>
        <p:spPr>
          <a:xfrm>
            <a:off x="309122" y="2766655"/>
            <a:ext cx="7920478" cy="830997"/>
          </a:xfrm>
          <a:prstGeom prst="rect">
            <a:avLst/>
          </a:prstGeom>
          <a:noFill/>
        </p:spPr>
        <p:txBody>
          <a:bodyPr wrap="square" rtlCol="0">
            <a:spAutoFit/>
          </a:bodyPr>
          <a:lstStyle/>
          <a:p>
            <a:r>
              <a:rPr lang="en-US" sz="2400" b="1" dirty="0" smtClean="0"/>
              <a:t>Mean = average of the group</a:t>
            </a:r>
          </a:p>
          <a:p>
            <a:r>
              <a:rPr lang="en-US" sz="2400" b="1" i="1" dirty="0" smtClean="0"/>
              <a:t>SD</a:t>
            </a:r>
            <a:r>
              <a:rPr lang="en-US" sz="2400" b="1" dirty="0" smtClean="0"/>
              <a:t>       = Standard Deviation = how spread out the scores are</a:t>
            </a:r>
            <a:endParaRPr lang="en-US" sz="2400" b="1" dirty="0"/>
          </a:p>
        </p:txBody>
      </p:sp>
    </p:spTree>
    <p:extLst>
      <p:ext uri="{BB962C8B-B14F-4D97-AF65-F5344CB8AC3E}">
        <p14:creationId xmlns:p14="http://schemas.microsoft.com/office/powerpoint/2010/main" val="105870764"/>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28600" y="1600200"/>
            <a:ext cx="8763000" cy="646331"/>
          </a:xfrm>
          <a:prstGeom prst="rect">
            <a:avLst/>
          </a:prstGeom>
          <a:noFill/>
        </p:spPr>
        <p:txBody>
          <a:bodyPr wrap="square" rtlCol="0">
            <a:spAutoFit/>
          </a:bodyPr>
          <a:lstStyle/>
          <a:p>
            <a:r>
              <a:rPr lang="en-US" b="1" dirty="0">
                <a:solidFill>
                  <a:srgbClr val="FF0000"/>
                </a:solidFill>
              </a:rPr>
              <a:t>Low SD/Low Mean = sacred cow</a:t>
            </a:r>
            <a:r>
              <a:rPr lang="en-US" dirty="0"/>
              <a:t>		</a:t>
            </a:r>
            <a:r>
              <a:rPr lang="en-US" b="1" dirty="0">
                <a:solidFill>
                  <a:srgbClr val="00B050"/>
                </a:solidFill>
              </a:rPr>
              <a:t>Low SD/High Mean = success story</a:t>
            </a:r>
          </a:p>
          <a:p>
            <a:r>
              <a:rPr lang="en-US" b="1" dirty="0">
                <a:solidFill>
                  <a:srgbClr val="00B0F0"/>
                </a:solidFill>
              </a:rPr>
              <a:t>High SD/High Mean = </a:t>
            </a:r>
            <a:r>
              <a:rPr lang="en-US" b="1" dirty="0" smtClean="0">
                <a:solidFill>
                  <a:srgbClr val="00B0F0"/>
                </a:solidFill>
              </a:rPr>
              <a:t>easy win	</a:t>
            </a:r>
            <a:r>
              <a:rPr lang="en-US" dirty="0"/>
              <a:t>	</a:t>
            </a:r>
            <a:r>
              <a:rPr lang="en-US" b="1" dirty="0">
                <a:solidFill>
                  <a:srgbClr val="00B0F0"/>
                </a:solidFill>
              </a:rPr>
              <a:t>High SD/Low Mean = </a:t>
            </a:r>
            <a:r>
              <a:rPr lang="en-US" b="1" dirty="0" smtClean="0">
                <a:solidFill>
                  <a:srgbClr val="00B0F0"/>
                </a:solidFill>
              </a:rPr>
              <a:t>not so easy </a:t>
            </a:r>
            <a:r>
              <a:rPr lang="en-US" b="1" dirty="0">
                <a:solidFill>
                  <a:srgbClr val="00B0F0"/>
                </a:solidFill>
              </a:rPr>
              <a:t>win</a:t>
            </a:r>
          </a:p>
        </p:txBody>
      </p:sp>
      <p:sp>
        <p:nvSpPr>
          <p:cNvPr id="3" name="TextBox 2"/>
          <p:cNvSpPr txBox="1"/>
          <p:nvPr/>
        </p:nvSpPr>
        <p:spPr>
          <a:xfrm>
            <a:off x="304800" y="381000"/>
            <a:ext cx="8458200" cy="707886"/>
          </a:xfrm>
          <a:prstGeom prst="rect">
            <a:avLst/>
          </a:prstGeom>
          <a:noFill/>
        </p:spPr>
        <p:txBody>
          <a:bodyPr wrap="square" rtlCol="0">
            <a:spAutoFit/>
          </a:bodyPr>
          <a:lstStyle/>
          <a:p>
            <a:pPr algn="ctr"/>
            <a:r>
              <a:rPr lang="en-US" sz="4000" b="1" dirty="0"/>
              <a:t>Analyzing School Culture Survey Data</a:t>
            </a:r>
          </a:p>
        </p:txBody>
      </p:sp>
      <p:cxnSp>
        <p:nvCxnSpPr>
          <p:cNvPr id="5" name="Straight Connector 4"/>
          <p:cNvCxnSpPr/>
          <p:nvPr/>
        </p:nvCxnSpPr>
        <p:spPr>
          <a:xfrm>
            <a:off x="914400" y="3429000"/>
            <a:ext cx="731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6" name="TextBox 5"/>
          <p:cNvSpPr txBox="1"/>
          <p:nvPr/>
        </p:nvSpPr>
        <p:spPr>
          <a:xfrm>
            <a:off x="-105507" y="2904394"/>
            <a:ext cx="2514600" cy="369332"/>
          </a:xfrm>
          <a:prstGeom prst="rect">
            <a:avLst/>
          </a:prstGeom>
          <a:noFill/>
        </p:spPr>
        <p:txBody>
          <a:bodyPr wrap="square" rtlCol="0">
            <a:spAutoFit/>
          </a:bodyPr>
          <a:lstStyle/>
          <a:p>
            <a:pPr algn="ctr"/>
            <a:r>
              <a:rPr lang="en-US" b="1" dirty="0">
                <a:solidFill>
                  <a:srgbClr val="FF0000"/>
                </a:solidFill>
              </a:rPr>
              <a:t>Low SD/ Low Mean</a:t>
            </a:r>
          </a:p>
        </p:txBody>
      </p:sp>
      <p:cxnSp>
        <p:nvCxnSpPr>
          <p:cNvPr id="8" name="Straight Connector 7"/>
          <p:cNvCxnSpPr/>
          <p:nvPr/>
        </p:nvCxnSpPr>
        <p:spPr>
          <a:xfrm>
            <a:off x="914400" y="32649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8229600" y="32649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2743200" y="32649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572000" y="32649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6400800" y="3264932"/>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762000" y="3505200"/>
            <a:ext cx="304800" cy="369332"/>
          </a:xfrm>
          <a:prstGeom prst="rect">
            <a:avLst/>
          </a:prstGeom>
          <a:noFill/>
        </p:spPr>
        <p:txBody>
          <a:bodyPr wrap="square" rtlCol="0">
            <a:spAutoFit/>
          </a:bodyPr>
          <a:lstStyle/>
          <a:p>
            <a:r>
              <a:rPr lang="en-US" dirty="0"/>
              <a:t>1</a:t>
            </a:r>
          </a:p>
        </p:txBody>
      </p:sp>
      <p:sp>
        <p:nvSpPr>
          <p:cNvPr id="14" name="TextBox 13"/>
          <p:cNvSpPr txBox="1"/>
          <p:nvPr/>
        </p:nvSpPr>
        <p:spPr>
          <a:xfrm>
            <a:off x="2590799" y="3505200"/>
            <a:ext cx="304800" cy="369332"/>
          </a:xfrm>
          <a:prstGeom prst="rect">
            <a:avLst/>
          </a:prstGeom>
          <a:noFill/>
        </p:spPr>
        <p:txBody>
          <a:bodyPr wrap="square" rtlCol="0">
            <a:spAutoFit/>
          </a:bodyPr>
          <a:lstStyle/>
          <a:p>
            <a:r>
              <a:rPr lang="en-US" dirty="0"/>
              <a:t>2</a:t>
            </a:r>
          </a:p>
        </p:txBody>
      </p:sp>
      <p:sp>
        <p:nvSpPr>
          <p:cNvPr id="15" name="TextBox 14"/>
          <p:cNvSpPr txBox="1"/>
          <p:nvPr/>
        </p:nvSpPr>
        <p:spPr>
          <a:xfrm>
            <a:off x="4419598" y="3505200"/>
            <a:ext cx="304800" cy="369332"/>
          </a:xfrm>
          <a:prstGeom prst="rect">
            <a:avLst/>
          </a:prstGeom>
          <a:noFill/>
        </p:spPr>
        <p:txBody>
          <a:bodyPr wrap="square" rtlCol="0">
            <a:spAutoFit/>
          </a:bodyPr>
          <a:lstStyle/>
          <a:p>
            <a:r>
              <a:rPr lang="en-US" dirty="0"/>
              <a:t>3</a:t>
            </a:r>
          </a:p>
        </p:txBody>
      </p:sp>
      <p:sp>
        <p:nvSpPr>
          <p:cNvPr id="16" name="TextBox 15"/>
          <p:cNvSpPr txBox="1"/>
          <p:nvPr/>
        </p:nvSpPr>
        <p:spPr>
          <a:xfrm>
            <a:off x="6248399" y="3505200"/>
            <a:ext cx="304800" cy="369332"/>
          </a:xfrm>
          <a:prstGeom prst="rect">
            <a:avLst/>
          </a:prstGeom>
          <a:noFill/>
        </p:spPr>
        <p:txBody>
          <a:bodyPr wrap="square" rtlCol="0">
            <a:spAutoFit/>
          </a:bodyPr>
          <a:lstStyle/>
          <a:p>
            <a:r>
              <a:rPr lang="en-US" dirty="0"/>
              <a:t>4</a:t>
            </a:r>
          </a:p>
        </p:txBody>
      </p:sp>
      <p:sp>
        <p:nvSpPr>
          <p:cNvPr id="17" name="TextBox 16"/>
          <p:cNvSpPr txBox="1"/>
          <p:nvPr/>
        </p:nvSpPr>
        <p:spPr>
          <a:xfrm>
            <a:off x="8065475" y="3505200"/>
            <a:ext cx="304800" cy="369332"/>
          </a:xfrm>
          <a:prstGeom prst="rect">
            <a:avLst/>
          </a:prstGeom>
          <a:noFill/>
        </p:spPr>
        <p:txBody>
          <a:bodyPr wrap="square" rtlCol="0">
            <a:spAutoFit/>
          </a:bodyPr>
          <a:lstStyle/>
          <a:p>
            <a:r>
              <a:rPr lang="en-US" dirty="0"/>
              <a:t>5</a:t>
            </a:r>
          </a:p>
        </p:txBody>
      </p:sp>
      <p:cxnSp>
        <p:nvCxnSpPr>
          <p:cNvPr id="18" name="Straight Connector 17"/>
          <p:cNvCxnSpPr/>
          <p:nvPr/>
        </p:nvCxnSpPr>
        <p:spPr>
          <a:xfrm>
            <a:off x="914400" y="4355068"/>
            <a:ext cx="731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914400" y="41910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a:off x="8229600" y="41910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2743200" y="41910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4572000" y="41910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6400800" y="41910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4" name="TextBox 23"/>
          <p:cNvSpPr txBox="1"/>
          <p:nvPr/>
        </p:nvSpPr>
        <p:spPr>
          <a:xfrm>
            <a:off x="762000" y="4431268"/>
            <a:ext cx="304800" cy="369332"/>
          </a:xfrm>
          <a:prstGeom prst="rect">
            <a:avLst/>
          </a:prstGeom>
          <a:noFill/>
        </p:spPr>
        <p:txBody>
          <a:bodyPr wrap="square" rtlCol="0">
            <a:spAutoFit/>
          </a:bodyPr>
          <a:lstStyle/>
          <a:p>
            <a:r>
              <a:rPr lang="en-US" dirty="0"/>
              <a:t>1</a:t>
            </a:r>
          </a:p>
        </p:txBody>
      </p:sp>
      <p:sp>
        <p:nvSpPr>
          <p:cNvPr id="25" name="TextBox 24"/>
          <p:cNvSpPr txBox="1"/>
          <p:nvPr/>
        </p:nvSpPr>
        <p:spPr>
          <a:xfrm>
            <a:off x="2590799" y="4431268"/>
            <a:ext cx="304800" cy="369332"/>
          </a:xfrm>
          <a:prstGeom prst="rect">
            <a:avLst/>
          </a:prstGeom>
          <a:noFill/>
        </p:spPr>
        <p:txBody>
          <a:bodyPr wrap="square" rtlCol="0">
            <a:spAutoFit/>
          </a:bodyPr>
          <a:lstStyle/>
          <a:p>
            <a:r>
              <a:rPr lang="en-US" dirty="0"/>
              <a:t>2</a:t>
            </a:r>
          </a:p>
        </p:txBody>
      </p:sp>
      <p:sp>
        <p:nvSpPr>
          <p:cNvPr id="26" name="TextBox 25"/>
          <p:cNvSpPr txBox="1"/>
          <p:nvPr/>
        </p:nvSpPr>
        <p:spPr>
          <a:xfrm>
            <a:off x="4419598" y="4431268"/>
            <a:ext cx="304800" cy="369332"/>
          </a:xfrm>
          <a:prstGeom prst="rect">
            <a:avLst/>
          </a:prstGeom>
          <a:noFill/>
        </p:spPr>
        <p:txBody>
          <a:bodyPr wrap="square" rtlCol="0">
            <a:spAutoFit/>
          </a:bodyPr>
          <a:lstStyle/>
          <a:p>
            <a:r>
              <a:rPr lang="en-US" dirty="0"/>
              <a:t>3</a:t>
            </a:r>
          </a:p>
        </p:txBody>
      </p:sp>
      <p:sp>
        <p:nvSpPr>
          <p:cNvPr id="27" name="TextBox 26"/>
          <p:cNvSpPr txBox="1"/>
          <p:nvPr/>
        </p:nvSpPr>
        <p:spPr>
          <a:xfrm>
            <a:off x="6248399" y="4431268"/>
            <a:ext cx="304800" cy="369332"/>
          </a:xfrm>
          <a:prstGeom prst="rect">
            <a:avLst/>
          </a:prstGeom>
          <a:noFill/>
        </p:spPr>
        <p:txBody>
          <a:bodyPr wrap="square" rtlCol="0">
            <a:spAutoFit/>
          </a:bodyPr>
          <a:lstStyle/>
          <a:p>
            <a:r>
              <a:rPr lang="en-US" dirty="0"/>
              <a:t>4</a:t>
            </a:r>
          </a:p>
        </p:txBody>
      </p:sp>
      <p:sp>
        <p:nvSpPr>
          <p:cNvPr id="28" name="TextBox 27"/>
          <p:cNvSpPr txBox="1"/>
          <p:nvPr/>
        </p:nvSpPr>
        <p:spPr>
          <a:xfrm>
            <a:off x="8065475" y="4431268"/>
            <a:ext cx="304800" cy="369332"/>
          </a:xfrm>
          <a:prstGeom prst="rect">
            <a:avLst/>
          </a:prstGeom>
          <a:noFill/>
        </p:spPr>
        <p:txBody>
          <a:bodyPr wrap="square" rtlCol="0">
            <a:spAutoFit/>
          </a:bodyPr>
          <a:lstStyle/>
          <a:p>
            <a:r>
              <a:rPr lang="en-US" dirty="0"/>
              <a:t>5</a:t>
            </a:r>
          </a:p>
        </p:txBody>
      </p:sp>
      <p:cxnSp>
        <p:nvCxnSpPr>
          <p:cNvPr id="29" name="Straight Connector 28"/>
          <p:cNvCxnSpPr/>
          <p:nvPr/>
        </p:nvCxnSpPr>
        <p:spPr>
          <a:xfrm>
            <a:off x="914400" y="5269468"/>
            <a:ext cx="731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Straight Connector 29"/>
          <p:cNvCxnSpPr/>
          <p:nvPr/>
        </p:nvCxnSpPr>
        <p:spPr>
          <a:xfrm>
            <a:off x="914400" y="51054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Connector 30"/>
          <p:cNvCxnSpPr/>
          <p:nvPr/>
        </p:nvCxnSpPr>
        <p:spPr>
          <a:xfrm>
            <a:off x="8229600" y="51054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a:off x="2743200" y="51054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4572000" y="51054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6400800" y="51054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62000" y="5345668"/>
            <a:ext cx="304800" cy="369332"/>
          </a:xfrm>
          <a:prstGeom prst="rect">
            <a:avLst/>
          </a:prstGeom>
          <a:noFill/>
        </p:spPr>
        <p:txBody>
          <a:bodyPr wrap="square" rtlCol="0">
            <a:spAutoFit/>
          </a:bodyPr>
          <a:lstStyle/>
          <a:p>
            <a:r>
              <a:rPr lang="en-US" dirty="0"/>
              <a:t>1</a:t>
            </a:r>
          </a:p>
        </p:txBody>
      </p:sp>
      <p:sp>
        <p:nvSpPr>
          <p:cNvPr id="36" name="TextBox 35"/>
          <p:cNvSpPr txBox="1"/>
          <p:nvPr/>
        </p:nvSpPr>
        <p:spPr>
          <a:xfrm>
            <a:off x="2590799" y="5345668"/>
            <a:ext cx="304800" cy="369332"/>
          </a:xfrm>
          <a:prstGeom prst="rect">
            <a:avLst/>
          </a:prstGeom>
          <a:noFill/>
        </p:spPr>
        <p:txBody>
          <a:bodyPr wrap="square" rtlCol="0">
            <a:spAutoFit/>
          </a:bodyPr>
          <a:lstStyle/>
          <a:p>
            <a:r>
              <a:rPr lang="en-US" dirty="0"/>
              <a:t>2</a:t>
            </a:r>
          </a:p>
        </p:txBody>
      </p:sp>
      <p:sp>
        <p:nvSpPr>
          <p:cNvPr id="37" name="TextBox 36"/>
          <p:cNvSpPr txBox="1"/>
          <p:nvPr/>
        </p:nvSpPr>
        <p:spPr>
          <a:xfrm>
            <a:off x="4419598" y="5345668"/>
            <a:ext cx="304800" cy="369332"/>
          </a:xfrm>
          <a:prstGeom prst="rect">
            <a:avLst/>
          </a:prstGeom>
          <a:noFill/>
        </p:spPr>
        <p:txBody>
          <a:bodyPr wrap="square" rtlCol="0">
            <a:spAutoFit/>
          </a:bodyPr>
          <a:lstStyle/>
          <a:p>
            <a:r>
              <a:rPr lang="en-US" dirty="0"/>
              <a:t>3</a:t>
            </a:r>
          </a:p>
        </p:txBody>
      </p:sp>
      <p:sp>
        <p:nvSpPr>
          <p:cNvPr id="38" name="TextBox 37"/>
          <p:cNvSpPr txBox="1"/>
          <p:nvPr/>
        </p:nvSpPr>
        <p:spPr>
          <a:xfrm>
            <a:off x="6248399" y="5345668"/>
            <a:ext cx="304800" cy="369332"/>
          </a:xfrm>
          <a:prstGeom prst="rect">
            <a:avLst/>
          </a:prstGeom>
          <a:noFill/>
        </p:spPr>
        <p:txBody>
          <a:bodyPr wrap="square" rtlCol="0">
            <a:spAutoFit/>
          </a:bodyPr>
          <a:lstStyle/>
          <a:p>
            <a:r>
              <a:rPr lang="en-US" dirty="0"/>
              <a:t>4</a:t>
            </a:r>
          </a:p>
        </p:txBody>
      </p:sp>
      <p:sp>
        <p:nvSpPr>
          <p:cNvPr id="39" name="TextBox 38"/>
          <p:cNvSpPr txBox="1"/>
          <p:nvPr/>
        </p:nvSpPr>
        <p:spPr>
          <a:xfrm>
            <a:off x="8065475" y="5345668"/>
            <a:ext cx="304800" cy="369332"/>
          </a:xfrm>
          <a:prstGeom prst="rect">
            <a:avLst/>
          </a:prstGeom>
          <a:noFill/>
        </p:spPr>
        <p:txBody>
          <a:bodyPr wrap="square" rtlCol="0">
            <a:spAutoFit/>
          </a:bodyPr>
          <a:lstStyle/>
          <a:p>
            <a:r>
              <a:rPr lang="en-US" dirty="0"/>
              <a:t>5</a:t>
            </a:r>
          </a:p>
        </p:txBody>
      </p:sp>
      <p:cxnSp>
        <p:nvCxnSpPr>
          <p:cNvPr id="40" name="Straight Connector 39"/>
          <p:cNvCxnSpPr/>
          <p:nvPr/>
        </p:nvCxnSpPr>
        <p:spPr>
          <a:xfrm>
            <a:off x="914400" y="6183868"/>
            <a:ext cx="7315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914400" y="60198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Straight Connector 41"/>
          <p:cNvCxnSpPr/>
          <p:nvPr/>
        </p:nvCxnSpPr>
        <p:spPr>
          <a:xfrm>
            <a:off x="8229600" y="60198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2743200" y="60198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4572000" y="60198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6400800" y="6019800"/>
            <a:ext cx="0" cy="316468"/>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46" name="TextBox 45"/>
          <p:cNvSpPr txBox="1"/>
          <p:nvPr/>
        </p:nvSpPr>
        <p:spPr>
          <a:xfrm>
            <a:off x="762000" y="6260068"/>
            <a:ext cx="304800" cy="369332"/>
          </a:xfrm>
          <a:prstGeom prst="rect">
            <a:avLst/>
          </a:prstGeom>
          <a:noFill/>
        </p:spPr>
        <p:txBody>
          <a:bodyPr wrap="square" rtlCol="0">
            <a:spAutoFit/>
          </a:bodyPr>
          <a:lstStyle/>
          <a:p>
            <a:r>
              <a:rPr lang="en-US" dirty="0"/>
              <a:t>1</a:t>
            </a:r>
          </a:p>
        </p:txBody>
      </p:sp>
      <p:sp>
        <p:nvSpPr>
          <p:cNvPr id="47" name="TextBox 46"/>
          <p:cNvSpPr txBox="1"/>
          <p:nvPr/>
        </p:nvSpPr>
        <p:spPr>
          <a:xfrm>
            <a:off x="2590799" y="6260068"/>
            <a:ext cx="304800" cy="369332"/>
          </a:xfrm>
          <a:prstGeom prst="rect">
            <a:avLst/>
          </a:prstGeom>
          <a:noFill/>
        </p:spPr>
        <p:txBody>
          <a:bodyPr wrap="square" rtlCol="0">
            <a:spAutoFit/>
          </a:bodyPr>
          <a:lstStyle/>
          <a:p>
            <a:r>
              <a:rPr lang="en-US" dirty="0"/>
              <a:t>2</a:t>
            </a:r>
          </a:p>
        </p:txBody>
      </p:sp>
      <p:sp>
        <p:nvSpPr>
          <p:cNvPr id="48" name="TextBox 47"/>
          <p:cNvSpPr txBox="1"/>
          <p:nvPr/>
        </p:nvSpPr>
        <p:spPr>
          <a:xfrm>
            <a:off x="4419598" y="6260068"/>
            <a:ext cx="304800" cy="369332"/>
          </a:xfrm>
          <a:prstGeom prst="rect">
            <a:avLst/>
          </a:prstGeom>
          <a:noFill/>
        </p:spPr>
        <p:txBody>
          <a:bodyPr wrap="square" rtlCol="0">
            <a:spAutoFit/>
          </a:bodyPr>
          <a:lstStyle/>
          <a:p>
            <a:r>
              <a:rPr lang="en-US" dirty="0"/>
              <a:t>3</a:t>
            </a:r>
          </a:p>
        </p:txBody>
      </p:sp>
      <p:sp>
        <p:nvSpPr>
          <p:cNvPr id="49" name="TextBox 48"/>
          <p:cNvSpPr txBox="1"/>
          <p:nvPr/>
        </p:nvSpPr>
        <p:spPr>
          <a:xfrm>
            <a:off x="6248399" y="6260068"/>
            <a:ext cx="304800" cy="369332"/>
          </a:xfrm>
          <a:prstGeom prst="rect">
            <a:avLst/>
          </a:prstGeom>
          <a:noFill/>
        </p:spPr>
        <p:txBody>
          <a:bodyPr wrap="square" rtlCol="0">
            <a:spAutoFit/>
          </a:bodyPr>
          <a:lstStyle/>
          <a:p>
            <a:r>
              <a:rPr lang="en-US" dirty="0"/>
              <a:t>4</a:t>
            </a:r>
          </a:p>
        </p:txBody>
      </p:sp>
      <p:sp>
        <p:nvSpPr>
          <p:cNvPr id="50" name="TextBox 49"/>
          <p:cNvSpPr txBox="1"/>
          <p:nvPr/>
        </p:nvSpPr>
        <p:spPr>
          <a:xfrm>
            <a:off x="8065475" y="6260068"/>
            <a:ext cx="304800" cy="369332"/>
          </a:xfrm>
          <a:prstGeom prst="rect">
            <a:avLst/>
          </a:prstGeom>
          <a:noFill/>
        </p:spPr>
        <p:txBody>
          <a:bodyPr wrap="square" rtlCol="0">
            <a:spAutoFit/>
          </a:bodyPr>
          <a:lstStyle/>
          <a:p>
            <a:r>
              <a:rPr lang="en-US" dirty="0"/>
              <a:t>5</a:t>
            </a:r>
          </a:p>
        </p:txBody>
      </p:sp>
      <p:sp>
        <p:nvSpPr>
          <p:cNvPr id="51" name="TextBox 50"/>
          <p:cNvSpPr txBox="1"/>
          <p:nvPr/>
        </p:nvSpPr>
        <p:spPr>
          <a:xfrm>
            <a:off x="-76200" y="3810000"/>
            <a:ext cx="2514600" cy="369332"/>
          </a:xfrm>
          <a:prstGeom prst="rect">
            <a:avLst/>
          </a:prstGeom>
          <a:noFill/>
        </p:spPr>
        <p:txBody>
          <a:bodyPr wrap="square" rtlCol="0">
            <a:spAutoFit/>
          </a:bodyPr>
          <a:lstStyle/>
          <a:p>
            <a:pPr algn="ctr"/>
            <a:r>
              <a:rPr lang="en-US" b="1" dirty="0">
                <a:solidFill>
                  <a:srgbClr val="00B050"/>
                </a:solidFill>
              </a:rPr>
              <a:t>Low SD/ High Mean</a:t>
            </a:r>
          </a:p>
        </p:txBody>
      </p:sp>
      <p:sp>
        <p:nvSpPr>
          <p:cNvPr id="52" name="TextBox 51"/>
          <p:cNvSpPr txBox="1"/>
          <p:nvPr/>
        </p:nvSpPr>
        <p:spPr>
          <a:xfrm>
            <a:off x="152400" y="4724400"/>
            <a:ext cx="3810000" cy="369332"/>
          </a:xfrm>
          <a:prstGeom prst="rect">
            <a:avLst/>
          </a:prstGeom>
          <a:noFill/>
        </p:spPr>
        <p:txBody>
          <a:bodyPr wrap="square" rtlCol="0">
            <a:spAutoFit/>
          </a:bodyPr>
          <a:lstStyle/>
          <a:p>
            <a:r>
              <a:rPr lang="en-US" b="1" dirty="0">
                <a:solidFill>
                  <a:srgbClr val="00B0F0"/>
                </a:solidFill>
              </a:rPr>
              <a:t>High SD/ High Mean</a:t>
            </a:r>
          </a:p>
        </p:txBody>
      </p:sp>
      <p:sp>
        <p:nvSpPr>
          <p:cNvPr id="53" name="TextBox 52"/>
          <p:cNvSpPr txBox="1"/>
          <p:nvPr/>
        </p:nvSpPr>
        <p:spPr>
          <a:xfrm>
            <a:off x="-76200" y="5650468"/>
            <a:ext cx="2514600" cy="369332"/>
          </a:xfrm>
          <a:prstGeom prst="rect">
            <a:avLst/>
          </a:prstGeom>
          <a:noFill/>
        </p:spPr>
        <p:txBody>
          <a:bodyPr wrap="square" rtlCol="0">
            <a:spAutoFit/>
          </a:bodyPr>
          <a:lstStyle/>
          <a:p>
            <a:pPr algn="ctr"/>
            <a:r>
              <a:rPr lang="en-US" b="1" dirty="0">
                <a:solidFill>
                  <a:srgbClr val="00B0F0"/>
                </a:solidFill>
              </a:rPr>
              <a:t>High SD/ Low Mean</a:t>
            </a:r>
          </a:p>
        </p:txBody>
      </p:sp>
      <p:sp>
        <p:nvSpPr>
          <p:cNvPr id="54" name="TextBox 53"/>
          <p:cNvSpPr txBox="1"/>
          <p:nvPr/>
        </p:nvSpPr>
        <p:spPr>
          <a:xfrm>
            <a:off x="990600" y="3124200"/>
            <a:ext cx="7074875" cy="369332"/>
          </a:xfrm>
          <a:prstGeom prst="rect">
            <a:avLst/>
          </a:prstGeom>
          <a:noFill/>
        </p:spPr>
        <p:txBody>
          <a:bodyPr wrap="square" rtlCol="0">
            <a:spAutoFit/>
          </a:bodyPr>
          <a:lstStyle/>
          <a:p>
            <a:r>
              <a:rPr lang="en-US" b="1" dirty="0">
                <a:solidFill>
                  <a:srgbClr val="FF0000"/>
                </a:solidFill>
              </a:rPr>
              <a:t>XXXXXXXXXX XX        XXXXX X XXX       </a:t>
            </a:r>
            <a:r>
              <a:rPr lang="en-US" b="1" dirty="0" err="1">
                <a:solidFill>
                  <a:srgbClr val="FF0000"/>
                </a:solidFill>
              </a:rPr>
              <a:t>XXX</a:t>
            </a:r>
            <a:r>
              <a:rPr lang="en-US" b="1" dirty="0">
                <a:solidFill>
                  <a:srgbClr val="FF0000"/>
                </a:solidFill>
              </a:rPr>
              <a:t>    XX     X </a:t>
            </a:r>
            <a:r>
              <a:rPr lang="en-US" b="1" dirty="0" err="1">
                <a:solidFill>
                  <a:srgbClr val="FF0000"/>
                </a:solidFill>
              </a:rPr>
              <a:t>X</a:t>
            </a:r>
            <a:r>
              <a:rPr lang="en-US" b="1" dirty="0">
                <a:solidFill>
                  <a:srgbClr val="FF0000"/>
                </a:solidFill>
              </a:rPr>
              <a:t>         XX   X </a:t>
            </a:r>
          </a:p>
        </p:txBody>
      </p:sp>
      <p:sp>
        <p:nvSpPr>
          <p:cNvPr id="55" name="TextBox 54"/>
          <p:cNvSpPr txBox="1"/>
          <p:nvPr/>
        </p:nvSpPr>
        <p:spPr>
          <a:xfrm>
            <a:off x="457200" y="4038600"/>
            <a:ext cx="8305800" cy="369332"/>
          </a:xfrm>
          <a:prstGeom prst="rect">
            <a:avLst/>
          </a:prstGeom>
          <a:noFill/>
        </p:spPr>
        <p:txBody>
          <a:bodyPr wrap="square" rtlCol="0">
            <a:spAutoFit/>
          </a:bodyPr>
          <a:lstStyle/>
          <a:p>
            <a:r>
              <a:rPr lang="en-US" b="1" dirty="0">
                <a:solidFill>
                  <a:srgbClr val="00B050"/>
                </a:solidFill>
              </a:rPr>
              <a:t>                        XX              X      </a:t>
            </a:r>
            <a:r>
              <a:rPr lang="en-US" b="1" dirty="0" err="1">
                <a:solidFill>
                  <a:srgbClr val="00B050"/>
                </a:solidFill>
              </a:rPr>
              <a:t>X</a:t>
            </a:r>
            <a:r>
              <a:rPr lang="en-US" b="1" dirty="0">
                <a:solidFill>
                  <a:srgbClr val="00B050"/>
                </a:solidFill>
              </a:rPr>
              <a:t>     </a:t>
            </a:r>
            <a:r>
              <a:rPr lang="en-US" b="1" dirty="0" err="1">
                <a:solidFill>
                  <a:srgbClr val="00B050"/>
                </a:solidFill>
              </a:rPr>
              <a:t>X</a:t>
            </a:r>
            <a:r>
              <a:rPr lang="en-US" b="1" dirty="0">
                <a:solidFill>
                  <a:srgbClr val="00B050"/>
                </a:solidFill>
              </a:rPr>
              <a:t>                       XXXXXX   XX         XXXXXXXXXX  XX</a:t>
            </a:r>
          </a:p>
        </p:txBody>
      </p:sp>
      <p:sp>
        <p:nvSpPr>
          <p:cNvPr id="56" name="TextBox 55"/>
          <p:cNvSpPr txBox="1"/>
          <p:nvPr/>
        </p:nvSpPr>
        <p:spPr>
          <a:xfrm>
            <a:off x="381000" y="4953000"/>
            <a:ext cx="8153400" cy="369332"/>
          </a:xfrm>
          <a:prstGeom prst="rect">
            <a:avLst/>
          </a:prstGeom>
          <a:noFill/>
        </p:spPr>
        <p:txBody>
          <a:bodyPr wrap="square" rtlCol="0">
            <a:spAutoFit/>
          </a:bodyPr>
          <a:lstStyle/>
          <a:p>
            <a:r>
              <a:rPr lang="en-US" b="1" dirty="0"/>
              <a:t>          </a:t>
            </a:r>
            <a:r>
              <a:rPr lang="en-US" b="1" dirty="0">
                <a:solidFill>
                  <a:srgbClr val="00B0F0"/>
                </a:solidFill>
              </a:rPr>
              <a:t>XX      X </a:t>
            </a:r>
            <a:r>
              <a:rPr lang="en-US" b="1" dirty="0" err="1">
                <a:solidFill>
                  <a:srgbClr val="00B0F0"/>
                </a:solidFill>
              </a:rPr>
              <a:t>X</a:t>
            </a:r>
            <a:r>
              <a:rPr lang="en-US" b="1" dirty="0">
                <a:solidFill>
                  <a:srgbClr val="00B0F0"/>
                </a:solidFill>
              </a:rPr>
              <a:t>             </a:t>
            </a:r>
            <a:r>
              <a:rPr lang="en-US" b="1" dirty="0" err="1">
                <a:solidFill>
                  <a:srgbClr val="00B0F0"/>
                </a:solidFill>
              </a:rPr>
              <a:t>X</a:t>
            </a:r>
            <a:r>
              <a:rPr lang="en-US" b="1" dirty="0">
                <a:solidFill>
                  <a:srgbClr val="00B0F0"/>
                </a:solidFill>
              </a:rPr>
              <a:t>        </a:t>
            </a:r>
            <a:r>
              <a:rPr lang="en-US" b="1" dirty="0" err="1">
                <a:solidFill>
                  <a:srgbClr val="00B0F0"/>
                </a:solidFill>
              </a:rPr>
              <a:t>X</a:t>
            </a:r>
            <a:r>
              <a:rPr lang="en-US" b="1" dirty="0">
                <a:solidFill>
                  <a:srgbClr val="00B0F0"/>
                </a:solidFill>
              </a:rPr>
              <a:t> XX              </a:t>
            </a:r>
            <a:r>
              <a:rPr lang="en-US" b="1" dirty="0" err="1">
                <a:solidFill>
                  <a:srgbClr val="00B0F0"/>
                </a:solidFill>
              </a:rPr>
              <a:t>XX</a:t>
            </a:r>
            <a:r>
              <a:rPr lang="en-US" b="1" dirty="0">
                <a:solidFill>
                  <a:srgbClr val="00B0F0"/>
                </a:solidFill>
              </a:rPr>
              <a:t>      </a:t>
            </a:r>
            <a:r>
              <a:rPr lang="en-US" b="1" dirty="0" err="1">
                <a:solidFill>
                  <a:srgbClr val="00B0F0"/>
                </a:solidFill>
              </a:rPr>
              <a:t>XX</a:t>
            </a:r>
            <a:r>
              <a:rPr lang="en-US" b="1" dirty="0">
                <a:solidFill>
                  <a:srgbClr val="00B0F0"/>
                </a:solidFill>
              </a:rPr>
              <a:t>  </a:t>
            </a:r>
            <a:r>
              <a:rPr lang="en-US" b="1" dirty="0" err="1">
                <a:solidFill>
                  <a:srgbClr val="00B0F0"/>
                </a:solidFill>
              </a:rPr>
              <a:t>XX</a:t>
            </a:r>
            <a:r>
              <a:rPr lang="en-US" b="1" dirty="0">
                <a:solidFill>
                  <a:srgbClr val="00B0F0"/>
                </a:solidFill>
              </a:rPr>
              <a:t> X    </a:t>
            </a:r>
            <a:r>
              <a:rPr lang="en-US" b="1" dirty="0" err="1">
                <a:solidFill>
                  <a:srgbClr val="00B0F0"/>
                </a:solidFill>
              </a:rPr>
              <a:t>X</a:t>
            </a:r>
            <a:r>
              <a:rPr lang="en-US" b="1" dirty="0">
                <a:solidFill>
                  <a:srgbClr val="00B0F0"/>
                </a:solidFill>
              </a:rPr>
              <a:t>   XX   XXX         XX  X   </a:t>
            </a:r>
            <a:r>
              <a:rPr lang="en-US" b="1" dirty="0" err="1">
                <a:solidFill>
                  <a:srgbClr val="00B0F0"/>
                </a:solidFill>
              </a:rPr>
              <a:t>X</a:t>
            </a:r>
            <a:r>
              <a:rPr lang="en-US" b="1" dirty="0">
                <a:solidFill>
                  <a:srgbClr val="00B0F0"/>
                </a:solidFill>
              </a:rPr>
              <a:t>          </a:t>
            </a:r>
            <a:endParaRPr lang="en-US" b="1" dirty="0"/>
          </a:p>
        </p:txBody>
      </p:sp>
      <p:sp>
        <p:nvSpPr>
          <p:cNvPr id="57" name="TextBox 56"/>
          <p:cNvSpPr txBox="1"/>
          <p:nvPr/>
        </p:nvSpPr>
        <p:spPr>
          <a:xfrm>
            <a:off x="381000" y="5867400"/>
            <a:ext cx="8229600" cy="369332"/>
          </a:xfrm>
          <a:prstGeom prst="rect">
            <a:avLst/>
          </a:prstGeom>
          <a:noFill/>
        </p:spPr>
        <p:txBody>
          <a:bodyPr wrap="square" rtlCol="0">
            <a:spAutoFit/>
          </a:bodyPr>
          <a:lstStyle/>
          <a:p>
            <a:r>
              <a:rPr lang="en-US" b="1" dirty="0">
                <a:solidFill>
                  <a:srgbClr val="00B0F0"/>
                </a:solidFill>
              </a:rPr>
              <a:t>           XX X </a:t>
            </a:r>
            <a:r>
              <a:rPr lang="en-US" b="1" dirty="0" err="1">
                <a:solidFill>
                  <a:srgbClr val="00B0F0"/>
                </a:solidFill>
              </a:rPr>
              <a:t>X</a:t>
            </a:r>
            <a:r>
              <a:rPr lang="en-US" b="1" dirty="0">
                <a:solidFill>
                  <a:srgbClr val="00B0F0"/>
                </a:solidFill>
              </a:rPr>
              <a:t>     XX </a:t>
            </a:r>
            <a:r>
              <a:rPr lang="en-US" b="1" dirty="0" err="1">
                <a:solidFill>
                  <a:srgbClr val="00B0F0"/>
                </a:solidFill>
              </a:rPr>
              <a:t>XX</a:t>
            </a:r>
            <a:r>
              <a:rPr lang="en-US" b="1" dirty="0">
                <a:solidFill>
                  <a:srgbClr val="00B0F0"/>
                </a:solidFill>
              </a:rPr>
              <a:t>       XXX XX    </a:t>
            </a:r>
            <a:r>
              <a:rPr lang="en-US" b="1" dirty="0" err="1">
                <a:solidFill>
                  <a:srgbClr val="00B0F0"/>
                </a:solidFill>
              </a:rPr>
              <a:t>XX</a:t>
            </a:r>
            <a:r>
              <a:rPr lang="en-US" b="1" dirty="0">
                <a:solidFill>
                  <a:srgbClr val="00B0F0"/>
                </a:solidFill>
              </a:rPr>
              <a:t>   X   </a:t>
            </a:r>
            <a:r>
              <a:rPr lang="en-US" b="1" dirty="0" err="1">
                <a:solidFill>
                  <a:srgbClr val="00B0F0"/>
                </a:solidFill>
              </a:rPr>
              <a:t>X</a:t>
            </a:r>
            <a:r>
              <a:rPr lang="en-US" b="1" dirty="0">
                <a:solidFill>
                  <a:srgbClr val="00B0F0"/>
                </a:solidFill>
              </a:rPr>
              <a:t>    XXX    XX     X         XX  X    </a:t>
            </a:r>
            <a:r>
              <a:rPr lang="en-US" b="1" dirty="0" err="1">
                <a:solidFill>
                  <a:srgbClr val="00B0F0"/>
                </a:solidFill>
              </a:rPr>
              <a:t>X</a:t>
            </a:r>
            <a:r>
              <a:rPr lang="en-US" b="1" dirty="0">
                <a:solidFill>
                  <a:srgbClr val="00B0F0"/>
                </a:solidFill>
              </a:rPr>
              <a:t>     </a:t>
            </a:r>
            <a:r>
              <a:rPr lang="en-US" b="1" dirty="0" err="1">
                <a:solidFill>
                  <a:srgbClr val="00B0F0"/>
                </a:solidFill>
              </a:rPr>
              <a:t>X</a:t>
            </a:r>
            <a:endParaRPr lang="en-US" b="1" dirty="0">
              <a:solidFill>
                <a:srgbClr val="00B0F0"/>
              </a:solidFill>
            </a:endParaRPr>
          </a:p>
        </p:txBody>
      </p:sp>
      <p:sp>
        <p:nvSpPr>
          <p:cNvPr id="58" name="TextBox 57"/>
          <p:cNvSpPr txBox="1"/>
          <p:nvPr/>
        </p:nvSpPr>
        <p:spPr>
          <a:xfrm>
            <a:off x="1828800" y="1066800"/>
            <a:ext cx="5257800" cy="369332"/>
          </a:xfrm>
          <a:prstGeom prst="rect">
            <a:avLst/>
          </a:prstGeom>
          <a:noFill/>
        </p:spPr>
        <p:txBody>
          <a:bodyPr wrap="square" rtlCol="0">
            <a:spAutoFit/>
          </a:bodyPr>
          <a:lstStyle/>
          <a:p>
            <a:r>
              <a:rPr lang="en-US" b="1" i="1" dirty="0"/>
              <a:t>Which items to mess with, which items to leave alone</a:t>
            </a:r>
          </a:p>
        </p:txBody>
      </p:sp>
    </p:spTree>
    <p:extLst>
      <p:ext uri="{BB962C8B-B14F-4D97-AF65-F5344CB8AC3E}">
        <p14:creationId xmlns:p14="http://schemas.microsoft.com/office/powerpoint/2010/main" val="3374067693"/>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685800"/>
            <a:ext cx="861987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81000" y="87868"/>
            <a:ext cx="1066800" cy="369332"/>
          </a:xfrm>
          <a:prstGeom prst="rect">
            <a:avLst/>
          </a:prstGeom>
          <a:noFill/>
        </p:spPr>
        <p:txBody>
          <a:bodyPr wrap="square" rtlCol="0">
            <a:spAutoFit/>
          </a:bodyPr>
          <a:lstStyle/>
          <a:p>
            <a:r>
              <a:rPr lang="en-US" dirty="0">
                <a:solidFill>
                  <a:schemeClr val="bg1"/>
                </a:solidFill>
              </a:rPr>
              <a:t>N= 31</a:t>
            </a:r>
          </a:p>
        </p:txBody>
      </p:sp>
      <p:sp>
        <p:nvSpPr>
          <p:cNvPr id="5" name="TextBox 4"/>
          <p:cNvSpPr txBox="1"/>
          <p:nvPr/>
        </p:nvSpPr>
        <p:spPr>
          <a:xfrm>
            <a:off x="228600" y="87868"/>
            <a:ext cx="6477000" cy="461665"/>
          </a:xfrm>
          <a:prstGeom prst="rect">
            <a:avLst/>
          </a:prstGeom>
          <a:noFill/>
        </p:spPr>
        <p:txBody>
          <a:bodyPr wrap="square" rtlCol="0">
            <a:spAutoFit/>
          </a:bodyPr>
          <a:lstStyle/>
          <a:p>
            <a:r>
              <a:rPr lang="en-US" sz="2400" b="1" i="1" dirty="0" smtClean="0"/>
              <a:t>Analyzing School Culture Survey Data</a:t>
            </a:r>
            <a:endParaRPr lang="en-US" sz="2400" b="1" i="1" dirty="0"/>
          </a:p>
        </p:txBody>
      </p:sp>
      <p:cxnSp>
        <p:nvCxnSpPr>
          <p:cNvPr id="10" name="Straight Arrow Connector 9"/>
          <p:cNvCxnSpPr/>
          <p:nvPr/>
        </p:nvCxnSpPr>
        <p:spPr>
          <a:xfrm flipV="1">
            <a:off x="1447800" y="5334000"/>
            <a:ext cx="0" cy="91440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2971800" y="5334000"/>
            <a:ext cx="0" cy="914400"/>
          </a:xfrm>
          <a:prstGeom prst="straightConnector1">
            <a:avLst/>
          </a:prstGeom>
          <a:ln w="762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1219200" y="6164759"/>
            <a:ext cx="457200" cy="769441"/>
          </a:xfrm>
          <a:prstGeom prst="rect">
            <a:avLst/>
          </a:prstGeom>
          <a:noFill/>
        </p:spPr>
        <p:txBody>
          <a:bodyPr wrap="square" rtlCol="0">
            <a:spAutoFit/>
          </a:bodyPr>
          <a:lstStyle/>
          <a:p>
            <a:pPr algn="ctr"/>
            <a:r>
              <a:rPr lang="en-US" sz="4400" dirty="0" smtClean="0">
                <a:solidFill>
                  <a:srgbClr val="00B0F0"/>
                </a:solidFill>
              </a:rPr>
              <a:t>2</a:t>
            </a:r>
            <a:endParaRPr lang="en-US" sz="4400" dirty="0">
              <a:solidFill>
                <a:srgbClr val="00B0F0"/>
              </a:solidFill>
            </a:endParaRPr>
          </a:p>
        </p:txBody>
      </p:sp>
      <p:sp>
        <p:nvSpPr>
          <p:cNvPr id="13" name="TextBox 12"/>
          <p:cNvSpPr txBox="1"/>
          <p:nvPr/>
        </p:nvSpPr>
        <p:spPr>
          <a:xfrm>
            <a:off x="2743200" y="6137654"/>
            <a:ext cx="457200" cy="769441"/>
          </a:xfrm>
          <a:prstGeom prst="rect">
            <a:avLst/>
          </a:prstGeom>
          <a:noFill/>
        </p:spPr>
        <p:txBody>
          <a:bodyPr wrap="square" rtlCol="0">
            <a:spAutoFit/>
          </a:bodyPr>
          <a:lstStyle/>
          <a:p>
            <a:pPr algn="ctr"/>
            <a:r>
              <a:rPr lang="en-US" sz="4400" dirty="0">
                <a:solidFill>
                  <a:srgbClr val="00B0F0"/>
                </a:solidFill>
              </a:rPr>
              <a:t>9</a:t>
            </a:r>
          </a:p>
        </p:txBody>
      </p:sp>
    </p:spTree>
    <p:extLst>
      <p:ext uri="{BB962C8B-B14F-4D97-AF65-F5344CB8AC3E}">
        <p14:creationId xmlns:p14="http://schemas.microsoft.com/office/powerpoint/2010/main" val="3439930055"/>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87289" y="290782"/>
            <a:ext cx="9220200" cy="568489"/>
          </a:xfrm>
          <a:prstGeom prst="rect">
            <a:avLst/>
          </a:prstGeom>
          <a:noFill/>
        </p:spPr>
        <p:txBody>
          <a:bodyPr wrap="square" rtlCol="0">
            <a:spAutoFit/>
          </a:bodyPr>
          <a:lstStyle/>
          <a:p>
            <a:pPr algn="l"/>
            <a:endParaRPr lang="en-US" sz="3094" dirty="0"/>
          </a:p>
        </p:txBody>
      </p:sp>
      <p:sp>
        <p:nvSpPr>
          <p:cNvPr id="3" name="TextBox 2"/>
          <p:cNvSpPr txBox="1"/>
          <p:nvPr/>
        </p:nvSpPr>
        <p:spPr>
          <a:xfrm>
            <a:off x="533400" y="2273350"/>
            <a:ext cx="8305799" cy="3970318"/>
          </a:xfrm>
          <a:prstGeom prst="rect">
            <a:avLst/>
          </a:prstGeom>
          <a:noFill/>
        </p:spPr>
        <p:txBody>
          <a:bodyPr wrap="square" rtlCol="0">
            <a:spAutoFit/>
          </a:bodyPr>
          <a:lstStyle/>
          <a:p>
            <a:pPr marL="457177" indent="-457177">
              <a:buFont typeface="Arial" panose="020B0604020202020204" pitchFamily="34" charset="0"/>
              <a:buChar char="•"/>
            </a:pPr>
            <a:r>
              <a:rPr lang="en-US" sz="3600" dirty="0">
                <a:solidFill>
                  <a:srgbClr val="7030A0"/>
                </a:solidFill>
              </a:rPr>
              <a:t>If you think something is part of the culture, don’t do it one time and see who cares.</a:t>
            </a:r>
          </a:p>
          <a:p>
            <a:pPr marL="457177" indent="-457177">
              <a:buFont typeface="Arial" panose="020B0604020202020204" pitchFamily="34" charset="0"/>
              <a:buChar char="•"/>
            </a:pPr>
            <a:r>
              <a:rPr lang="en-US" sz="3600" dirty="0">
                <a:solidFill>
                  <a:srgbClr val="00B0F0"/>
                </a:solidFill>
              </a:rPr>
              <a:t>When nobody notices it anymore.</a:t>
            </a:r>
          </a:p>
          <a:p>
            <a:pPr marL="457177" indent="-457177">
              <a:buFont typeface="Arial" panose="020B0604020202020204" pitchFamily="34" charset="0"/>
              <a:buChar char="•"/>
            </a:pPr>
            <a:r>
              <a:rPr lang="en-US" sz="3600" dirty="0">
                <a:solidFill>
                  <a:srgbClr val="FF0000"/>
                </a:solidFill>
              </a:rPr>
              <a:t>You do it when you don’t have to do it</a:t>
            </a:r>
            <a:r>
              <a:rPr lang="en-US" sz="3600" dirty="0" smtClean="0">
                <a:solidFill>
                  <a:srgbClr val="FF0000"/>
                </a:solidFill>
              </a:rPr>
              <a:t>.</a:t>
            </a:r>
          </a:p>
          <a:p>
            <a:pPr marL="457177" indent="-457177">
              <a:buFont typeface="Arial" panose="020B0604020202020204" pitchFamily="34" charset="0"/>
              <a:buChar char="•"/>
            </a:pPr>
            <a:r>
              <a:rPr lang="en-US" sz="3600" dirty="0" smtClean="0">
                <a:solidFill>
                  <a:srgbClr val="92D050"/>
                </a:solidFill>
              </a:rPr>
              <a:t>When you do not question why you do it.</a:t>
            </a:r>
            <a:endParaRPr lang="en-US" sz="3600" dirty="0">
              <a:solidFill>
                <a:srgbClr val="92D050"/>
              </a:solidFill>
            </a:endParaRPr>
          </a:p>
          <a:p>
            <a:pPr algn="l"/>
            <a:endParaRPr lang="en-US" sz="3600" dirty="0">
              <a:solidFill>
                <a:schemeClr val="tx2">
                  <a:lumMod val="75000"/>
                </a:schemeClr>
              </a:solidFill>
            </a:endParaRPr>
          </a:p>
        </p:txBody>
      </p:sp>
      <p:sp>
        <p:nvSpPr>
          <p:cNvPr id="6" name="Title 5"/>
          <p:cNvSpPr>
            <a:spLocks noGrp="1"/>
          </p:cNvSpPr>
          <p:nvPr>
            <p:ph type="title"/>
          </p:nvPr>
        </p:nvSpPr>
        <p:spPr>
          <a:xfrm>
            <a:off x="609600" y="811930"/>
            <a:ext cx="7802881" cy="1508761"/>
          </a:xfrm>
        </p:spPr>
        <p:txBody>
          <a:bodyPr>
            <a:noAutofit/>
          </a:bodyPr>
          <a:lstStyle/>
          <a:p>
            <a:r>
              <a:rPr lang="en-US" sz="5062" dirty="0"/>
              <a:t>How do we know </a:t>
            </a:r>
            <a:r>
              <a:rPr lang="en-US" sz="5062" dirty="0" smtClean="0"/>
              <a:t>something </a:t>
            </a:r>
            <a:r>
              <a:rPr lang="en-US" sz="5062" dirty="0"/>
              <a:t>is part of the culture?</a:t>
            </a:r>
            <a:br>
              <a:rPr lang="en-US" sz="5062" dirty="0"/>
            </a:br>
            <a:endParaRPr lang="en-US" sz="5062" dirty="0"/>
          </a:p>
        </p:txBody>
      </p:sp>
    </p:spTree>
    <p:extLst>
      <p:ext uri="{BB962C8B-B14F-4D97-AF65-F5344CB8AC3E}">
        <p14:creationId xmlns:p14="http://schemas.microsoft.com/office/powerpoint/2010/main" val="42375668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p:cNvCxnSpPr/>
          <p:nvPr/>
        </p:nvCxnSpPr>
        <p:spPr>
          <a:xfrm>
            <a:off x="21336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H="1">
            <a:off x="1905000" y="55713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905000" y="9993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905000" y="19137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05000" y="28281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905000" y="37425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05000" y="46569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9624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768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7912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7056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33500" y="5906869"/>
            <a:ext cx="1600200" cy="646331"/>
          </a:xfrm>
          <a:prstGeom prst="rect">
            <a:avLst/>
          </a:prstGeom>
          <a:noFill/>
        </p:spPr>
        <p:txBody>
          <a:bodyPr wrap="square" rtlCol="0">
            <a:spAutoFit/>
          </a:bodyPr>
          <a:lstStyle/>
          <a:p>
            <a:pPr algn="ctr"/>
            <a:r>
              <a:rPr lang="en-US" b="1" i="1" dirty="0"/>
              <a:t>Your</a:t>
            </a:r>
          </a:p>
          <a:p>
            <a:pPr algn="ctr"/>
            <a:r>
              <a:rPr lang="en-US" b="1" i="1" dirty="0"/>
              <a:t>Lowest Mean</a:t>
            </a:r>
          </a:p>
        </p:txBody>
      </p:sp>
      <p:sp>
        <p:nvSpPr>
          <p:cNvPr id="15" name="TextBox 14"/>
          <p:cNvSpPr txBox="1"/>
          <p:nvPr/>
        </p:nvSpPr>
        <p:spPr>
          <a:xfrm>
            <a:off x="5905500" y="5906868"/>
            <a:ext cx="1600200" cy="646331"/>
          </a:xfrm>
          <a:prstGeom prst="rect">
            <a:avLst/>
          </a:prstGeom>
          <a:noFill/>
        </p:spPr>
        <p:txBody>
          <a:bodyPr wrap="square" rtlCol="0">
            <a:spAutoFit/>
          </a:bodyPr>
          <a:lstStyle/>
          <a:p>
            <a:pPr algn="ctr"/>
            <a:r>
              <a:rPr lang="en-US" b="1" i="1" dirty="0"/>
              <a:t>Your </a:t>
            </a:r>
          </a:p>
          <a:p>
            <a:pPr algn="ctr"/>
            <a:r>
              <a:rPr lang="en-US" b="1" i="1" dirty="0"/>
              <a:t>Highest Mean</a:t>
            </a:r>
          </a:p>
        </p:txBody>
      </p:sp>
      <p:sp>
        <p:nvSpPr>
          <p:cNvPr id="16" name="TextBox 15"/>
          <p:cNvSpPr txBox="1"/>
          <p:nvPr/>
        </p:nvSpPr>
        <p:spPr>
          <a:xfrm>
            <a:off x="1009655" y="757328"/>
            <a:ext cx="1054097" cy="923330"/>
          </a:xfrm>
          <a:prstGeom prst="rect">
            <a:avLst/>
          </a:prstGeom>
          <a:noFill/>
          <a:ln>
            <a:noFill/>
          </a:ln>
        </p:spPr>
        <p:txBody>
          <a:bodyPr wrap="square" rtlCol="0">
            <a:spAutoFit/>
          </a:bodyPr>
          <a:lstStyle/>
          <a:p>
            <a:r>
              <a:rPr lang="en-US" b="1" i="1" dirty="0"/>
              <a:t>Your Highest </a:t>
            </a:r>
          </a:p>
          <a:p>
            <a:r>
              <a:rPr lang="en-US" b="1" i="1" dirty="0"/>
              <a:t>SD</a:t>
            </a:r>
          </a:p>
        </p:txBody>
      </p:sp>
      <p:sp>
        <p:nvSpPr>
          <p:cNvPr id="17" name="TextBox 16"/>
          <p:cNvSpPr txBox="1"/>
          <p:nvPr/>
        </p:nvSpPr>
        <p:spPr>
          <a:xfrm>
            <a:off x="1009655" y="5085142"/>
            <a:ext cx="1289045" cy="923330"/>
          </a:xfrm>
          <a:prstGeom prst="rect">
            <a:avLst/>
          </a:prstGeom>
          <a:noFill/>
          <a:ln>
            <a:noFill/>
          </a:ln>
        </p:spPr>
        <p:txBody>
          <a:bodyPr wrap="square" rtlCol="0">
            <a:spAutoFit/>
          </a:bodyPr>
          <a:lstStyle/>
          <a:p>
            <a:r>
              <a:rPr lang="en-US" b="1" i="1" dirty="0" smtClean="0"/>
              <a:t>Your Lowest </a:t>
            </a:r>
            <a:endParaRPr lang="en-US" b="1" i="1" dirty="0"/>
          </a:p>
          <a:p>
            <a:r>
              <a:rPr lang="en-US" b="1" i="1" dirty="0"/>
              <a:t>SD</a:t>
            </a:r>
          </a:p>
        </p:txBody>
      </p:sp>
      <p:sp>
        <p:nvSpPr>
          <p:cNvPr id="18" name="TextBox 17"/>
          <p:cNvSpPr txBox="1"/>
          <p:nvPr/>
        </p:nvSpPr>
        <p:spPr>
          <a:xfrm>
            <a:off x="1066800" y="51779"/>
            <a:ext cx="6477000" cy="461665"/>
          </a:xfrm>
          <a:prstGeom prst="rect">
            <a:avLst/>
          </a:prstGeom>
          <a:noFill/>
        </p:spPr>
        <p:txBody>
          <a:bodyPr wrap="square" rtlCol="0">
            <a:spAutoFit/>
          </a:bodyPr>
          <a:lstStyle/>
          <a:p>
            <a:pPr algn="ctr"/>
            <a:r>
              <a:rPr lang="en-US" sz="2400" b="1" i="1" dirty="0" smtClean="0"/>
              <a:t>Analyzing Your School Culture Survey Data</a:t>
            </a:r>
            <a:endParaRPr lang="en-US" sz="2400" b="1" i="1" dirty="0"/>
          </a:p>
        </p:txBody>
      </p:sp>
    </p:spTree>
    <p:extLst>
      <p:ext uri="{BB962C8B-B14F-4D97-AF65-F5344CB8AC3E}">
        <p14:creationId xmlns:p14="http://schemas.microsoft.com/office/powerpoint/2010/main" val="178707470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21336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1905000" y="52578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905000" y="6858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05000" y="16002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905000" y="25146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05000" y="34290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05000" y="43434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624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8768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7912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056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333500" y="5943600"/>
            <a:ext cx="1600200" cy="646331"/>
          </a:xfrm>
          <a:prstGeom prst="rect">
            <a:avLst/>
          </a:prstGeom>
          <a:noFill/>
        </p:spPr>
        <p:txBody>
          <a:bodyPr wrap="square" rtlCol="0">
            <a:spAutoFit/>
          </a:bodyPr>
          <a:lstStyle/>
          <a:p>
            <a:pPr algn="ctr"/>
            <a:r>
              <a:rPr lang="en-US" b="1" i="1" dirty="0"/>
              <a:t>Your</a:t>
            </a:r>
          </a:p>
          <a:p>
            <a:pPr algn="ctr"/>
            <a:r>
              <a:rPr lang="en-US" b="1" i="1" dirty="0"/>
              <a:t>Lowest Mean</a:t>
            </a:r>
          </a:p>
        </p:txBody>
      </p:sp>
      <p:sp>
        <p:nvSpPr>
          <p:cNvPr id="16" name="TextBox 15"/>
          <p:cNvSpPr txBox="1"/>
          <p:nvPr/>
        </p:nvSpPr>
        <p:spPr>
          <a:xfrm>
            <a:off x="5905500" y="5943600"/>
            <a:ext cx="1600200" cy="646331"/>
          </a:xfrm>
          <a:prstGeom prst="rect">
            <a:avLst/>
          </a:prstGeom>
          <a:noFill/>
        </p:spPr>
        <p:txBody>
          <a:bodyPr wrap="square" rtlCol="0">
            <a:spAutoFit/>
          </a:bodyPr>
          <a:lstStyle/>
          <a:p>
            <a:pPr algn="ctr"/>
            <a:r>
              <a:rPr lang="en-US" b="1" i="1" dirty="0"/>
              <a:t>Your </a:t>
            </a:r>
          </a:p>
          <a:p>
            <a:pPr algn="ctr"/>
            <a:r>
              <a:rPr lang="en-US" b="1" i="1" dirty="0"/>
              <a:t>Highest Mean</a:t>
            </a:r>
          </a:p>
        </p:txBody>
      </p:sp>
      <p:sp>
        <p:nvSpPr>
          <p:cNvPr id="17" name="TextBox 16"/>
          <p:cNvSpPr txBox="1"/>
          <p:nvPr/>
        </p:nvSpPr>
        <p:spPr>
          <a:xfrm>
            <a:off x="1714500" y="5410200"/>
            <a:ext cx="838200" cy="523220"/>
          </a:xfrm>
          <a:prstGeom prst="rect">
            <a:avLst/>
          </a:prstGeom>
          <a:noFill/>
        </p:spPr>
        <p:txBody>
          <a:bodyPr wrap="square" rtlCol="0">
            <a:spAutoFit/>
          </a:bodyPr>
          <a:lstStyle/>
          <a:p>
            <a:pPr algn="ctr"/>
            <a:r>
              <a:rPr lang="en-US" sz="2800" b="1" dirty="0" smtClean="0"/>
              <a:t>2.5</a:t>
            </a:r>
            <a:endParaRPr lang="en-US" sz="2800" b="1" dirty="0"/>
          </a:p>
        </p:txBody>
      </p:sp>
      <p:sp>
        <p:nvSpPr>
          <p:cNvPr id="18" name="TextBox 17"/>
          <p:cNvSpPr txBox="1"/>
          <p:nvPr/>
        </p:nvSpPr>
        <p:spPr>
          <a:xfrm>
            <a:off x="6286500" y="5410200"/>
            <a:ext cx="838200" cy="523220"/>
          </a:xfrm>
          <a:prstGeom prst="rect">
            <a:avLst/>
          </a:prstGeom>
          <a:noFill/>
        </p:spPr>
        <p:txBody>
          <a:bodyPr wrap="square" rtlCol="0">
            <a:spAutoFit/>
          </a:bodyPr>
          <a:lstStyle/>
          <a:p>
            <a:pPr algn="ctr"/>
            <a:r>
              <a:rPr lang="en-US" sz="2800" b="1" dirty="0"/>
              <a:t>4</a:t>
            </a:r>
            <a:r>
              <a:rPr lang="en-US" sz="2800" b="1" dirty="0" smtClean="0"/>
              <a:t>.5</a:t>
            </a:r>
            <a:endParaRPr lang="en-US" sz="2800" b="1" dirty="0"/>
          </a:p>
        </p:txBody>
      </p:sp>
      <p:sp>
        <p:nvSpPr>
          <p:cNvPr id="19" name="TextBox 18"/>
          <p:cNvSpPr txBox="1"/>
          <p:nvPr/>
        </p:nvSpPr>
        <p:spPr>
          <a:xfrm>
            <a:off x="2654301" y="5410200"/>
            <a:ext cx="838200" cy="523220"/>
          </a:xfrm>
          <a:prstGeom prst="rect">
            <a:avLst/>
          </a:prstGeom>
          <a:noFill/>
        </p:spPr>
        <p:txBody>
          <a:bodyPr wrap="square" rtlCol="0">
            <a:spAutoFit/>
          </a:bodyPr>
          <a:lstStyle/>
          <a:p>
            <a:pPr algn="ctr"/>
            <a:r>
              <a:rPr lang="en-US" sz="2800" b="1" dirty="0" smtClean="0"/>
              <a:t>2.9</a:t>
            </a:r>
            <a:endParaRPr lang="en-US" sz="2800" b="1" dirty="0"/>
          </a:p>
        </p:txBody>
      </p:sp>
      <p:sp>
        <p:nvSpPr>
          <p:cNvPr id="20" name="TextBox 19"/>
          <p:cNvSpPr txBox="1"/>
          <p:nvPr/>
        </p:nvSpPr>
        <p:spPr>
          <a:xfrm>
            <a:off x="3568700" y="5410200"/>
            <a:ext cx="838200" cy="523220"/>
          </a:xfrm>
          <a:prstGeom prst="rect">
            <a:avLst/>
          </a:prstGeom>
          <a:noFill/>
        </p:spPr>
        <p:txBody>
          <a:bodyPr wrap="square" rtlCol="0">
            <a:spAutoFit/>
          </a:bodyPr>
          <a:lstStyle/>
          <a:p>
            <a:pPr algn="ctr"/>
            <a:r>
              <a:rPr lang="en-US" sz="2800" b="1" dirty="0" smtClean="0"/>
              <a:t>3.3</a:t>
            </a:r>
            <a:endParaRPr lang="en-US" sz="2800" b="1" dirty="0"/>
          </a:p>
        </p:txBody>
      </p:sp>
      <p:sp>
        <p:nvSpPr>
          <p:cNvPr id="21" name="TextBox 20"/>
          <p:cNvSpPr txBox="1"/>
          <p:nvPr/>
        </p:nvSpPr>
        <p:spPr>
          <a:xfrm>
            <a:off x="4489451" y="5410200"/>
            <a:ext cx="838200" cy="523220"/>
          </a:xfrm>
          <a:prstGeom prst="rect">
            <a:avLst/>
          </a:prstGeom>
          <a:noFill/>
        </p:spPr>
        <p:txBody>
          <a:bodyPr wrap="square" rtlCol="0">
            <a:spAutoFit/>
          </a:bodyPr>
          <a:lstStyle/>
          <a:p>
            <a:pPr algn="ctr"/>
            <a:r>
              <a:rPr lang="en-US" sz="2800" b="1" dirty="0" smtClean="0"/>
              <a:t>3.7</a:t>
            </a:r>
            <a:endParaRPr lang="en-US" sz="2800" b="1" dirty="0"/>
          </a:p>
        </p:txBody>
      </p:sp>
      <p:sp>
        <p:nvSpPr>
          <p:cNvPr id="22" name="TextBox 21"/>
          <p:cNvSpPr txBox="1"/>
          <p:nvPr/>
        </p:nvSpPr>
        <p:spPr>
          <a:xfrm>
            <a:off x="5365750" y="5410200"/>
            <a:ext cx="838200" cy="523220"/>
          </a:xfrm>
          <a:prstGeom prst="rect">
            <a:avLst/>
          </a:prstGeom>
          <a:noFill/>
        </p:spPr>
        <p:txBody>
          <a:bodyPr wrap="square" rtlCol="0">
            <a:spAutoFit/>
          </a:bodyPr>
          <a:lstStyle/>
          <a:p>
            <a:pPr algn="ctr"/>
            <a:r>
              <a:rPr lang="en-US" sz="2800" b="1" dirty="0" smtClean="0"/>
              <a:t>4.1</a:t>
            </a:r>
            <a:endParaRPr lang="en-US" sz="2800" b="1" dirty="0"/>
          </a:p>
        </p:txBody>
      </p:sp>
      <p:sp>
        <p:nvSpPr>
          <p:cNvPr id="23" name="TextBox 22"/>
          <p:cNvSpPr txBox="1"/>
          <p:nvPr/>
        </p:nvSpPr>
        <p:spPr>
          <a:xfrm>
            <a:off x="88903" y="566103"/>
            <a:ext cx="1054097" cy="923330"/>
          </a:xfrm>
          <a:prstGeom prst="rect">
            <a:avLst/>
          </a:prstGeom>
          <a:noFill/>
        </p:spPr>
        <p:txBody>
          <a:bodyPr wrap="square" rtlCol="0">
            <a:spAutoFit/>
          </a:bodyPr>
          <a:lstStyle/>
          <a:p>
            <a:r>
              <a:rPr lang="en-US" b="1" i="1" dirty="0"/>
              <a:t>Your Highest </a:t>
            </a:r>
          </a:p>
          <a:p>
            <a:r>
              <a:rPr lang="en-US" b="1" i="1" dirty="0"/>
              <a:t>SD</a:t>
            </a:r>
          </a:p>
        </p:txBody>
      </p:sp>
      <p:sp>
        <p:nvSpPr>
          <p:cNvPr id="24" name="TextBox 23"/>
          <p:cNvSpPr txBox="1"/>
          <p:nvPr/>
        </p:nvSpPr>
        <p:spPr>
          <a:xfrm>
            <a:off x="85733" y="4563070"/>
            <a:ext cx="1289045" cy="923330"/>
          </a:xfrm>
          <a:prstGeom prst="rect">
            <a:avLst/>
          </a:prstGeom>
          <a:noFill/>
        </p:spPr>
        <p:txBody>
          <a:bodyPr wrap="square" rtlCol="0">
            <a:spAutoFit/>
          </a:bodyPr>
          <a:lstStyle/>
          <a:p>
            <a:r>
              <a:rPr lang="en-US" b="1" i="1" dirty="0" smtClean="0"/>
              <a:t>Your Lowest </a:t>
            </a:r>
            <a:endParaRPr lang="en-US" b="1" i="1" dirty="0"/>
          </a:p>
          <a:p>
            <a:r>
              <a:rPr lang="en-US" b="1" i="1" dirty="0"/>
              <a:t>SD</a:t>
            </a:r>
          </a:p>
        </p:txBody>
      </p:sp>
      <p:sp>
        <p:nvSpPr>
          <p:cNvPr id="25" name="TextBox 24"/>
          <p:cNvSpPr txBox="1"/>
          <p:nvPr/>
        </p:nvSpPr>
        <p:spPr>
          <a:xfrm>
            <a:off x="1063622" y="4963180"/>
            <a:ext cx="838200" cy="523220"/>
          </a:xfrm>
          <a:prstGeom prst="rect">
            <a:avLst/>
          </a:prstGeom>
          <a:noFill/>
        </p:spPr>
        <p:txBody>
          <a:bodyPr wrap="square" rtlCol="0">
            <a:spAutoFit/>
          </a:bodyPr>
          <a:lstStyle/>
          <a:p>
            <a:pPr algn="ctr"/>
            <a:r>
              <a:rPr lang="en-US" sz="2800" b="1" dirty="0"/>
              <a:t>0</a:t>
            </a:r>
            <a:r>
              <a:rPr lang="en-US" sz="2800" b="1" dirty="0" smtClean="0"/>
              <a:t>.3</a:t>
            </a:r>
            <a:endParaRPr lang="en-US" sz="2800" b="1" dirty="0"/>
          </a:p>
        </p:txBody>
      </p:sp>
      <p:sp>
        <p:nvSpPr>
          <p:cNvPr id="26" name="TextBox 25"/>
          <p:cNvSpPr txBox="1"/>
          <p:nvPr/>
        </p:nvSpPr>
        <p:spPr>
          <a:xfrm>
            <a:off x="1063622" y="480289"/>
            <a:ext cx="838200" cy="523220"/>
          </a:xfrm>
          <a:prstGeom prst="rect">
            <a:avLst/>
          </a:prstGeom>
          <a:noFill/>
        </p:spPr>
        <p:txBody>
          <a:bodyPr wrap="square" rtlCol="0">
            <a:spAutoFit/>
          </a:bodyPr>
          <a:lstStyle/>
          <a:p>
            <a:pPr algn="ctr"/>
            <a:r>
              <a:rPr lang="en-US" sz="2800" b="1" dirty="0"/>
              <a:t>1</a:t>
            </a:r>
            <a:r>
              <a:rPr lang="en-US" sz="2800" b="1" dirty="0" smtClean="0"/>
              <a:t>.2</a:t>
            </a:r>
            <a:endParaRPr lang="en-US" sz="2800" b="1" dirty="0"/>
          </a:p>
        </p:txBody>
      </p:sp>
      <p:sp>
        <p:nvSpPr>
          <p:cNvPr id="27" name="TextBox 26"/>
          <p:cNvSpPr txBox="1"/>
          <p:nvPr/>
        </p:nvSpPr>
        <p:spPr>
          <a:xfrm>
            <a:off x="1063622" y="4114800"/>
            <a:ext cx="838200" cy="523220"/>
          </a:xfrm>
          <a:prstGeom prst="rect">
            <a:avLst/>
          </a:prstGeom>
          <a:noFill/>
        </p:spPr>
        <p:txBody>
          <a:bodyPr wrap="square" rtlCol="0">
            <a:spAutoFit/>
          </a:bodyPr>
          <a:lstStyle/>
          <a:p>
            <a:pPr algn="ctr"/>
            <a:r>
              <a:rPr lang="en-US" sz="2800" b="1" dirty="0" smtClean="0"/>
              <a:t>0.5</a:t>
            </a:r>
            <a:endParaRPr lang="en-US" sz="2800" b="1" dirty="0"/>
          </a:p>
        </p:txBody>
      </p:sp>
      <p:sp>
        <p:nvSpPr>
          <p:cNvPr id="28" name="TextBox 27"/>
          <p:cNvSpPr txBox="1"/>
          <p:nvPr/>
        </p:nvSpPr>
        <p:spPr>
          <a:xfrm>
            <a:off x="1063622" y="3136374"/>
            <a:ext cx="838200" cy="523220"/>
          </a:xfrm>
          <a:prstGeom prst="rect">
            <a:avLst/>
          </a:prstGeom>
          <a:noFill/>
        </p:spPr>
        <p:txBody>
          <a:bodyPr wrap="square" rtlCol="0">
            <a:spAutoFit/>
          </a:bodyPr>
          <a:lstStyle/>
          <a:p>
            <a:pPr algn="ctr"/>
            <a:r>
              <a:rPr lang="en-US" sz="2800" b="1" dirty="0" smtClean="0"/>
              <a:t>0.7</a:t>
            </a:r>
            <a:endParaRPr lang="en-US" sz="2800" b="1" dirty="0"/>
          </a:p>
        </p:txBody>
      </p:sp>
      <p:sp>
        <p:nvSpPr>
          <p:cNvPr id="29" name="TextBox 28"/>
          <p:cNvSpPr txBox="1"/>
          <p:nvPr/>
        </p:nvSpPr>
        <p:spPr>
          <a:xfrm>
            <a:off x="1063622" y="2209891"/>
            <a:ext cx="838200" cy="523220"/>
          </a:xfrm>
          <a:prstGeom prst="rect">
            <a:avLst/>
          </a:prstGeom>
          <a:noFill/>
        </p:spPr>
        <p:txBody>
          <a:bodyPr wrap="square" rtlCol="0">
            <a:spAutoFit/>
          </a:bodyPr>
          <a:lstStyle/>
          <a:p>
            <a:pPr algn="ctr"/>
            <a:r>
              <a:rPr lang="en-US" sz="2800" b="1" dirty="0" smtClean="0"/>
              <a:t>0.9</a:t>
            </a:r>
            <a:endParaRPr lang="en-US" sz="2800" b="1" dirty="0"/>
          </a:p>
        </p:txBody>
      </p:sp>
      <p:sp>
        <p:nvSpPr>
          <p:cNvPr id="30" name="TextBox 29"/>
          <p:cNvSpPr txBox="1"/>
          <p:nvPr/>
        </p:nvSpPr>
        <p:spPr>
          <a:xfrm>
            <a:off x="1063622" y="1371600"/>
            <a:ext cx="838200" cy="523220"/>
          </a:xfrm>
          <a:prstGeom prst="rect">
            <a:avLst/>
          </a:prstGeom>
          <a:noFill/>
        </p:spPr>
        <p:txBody>
          <a:bodyPr wrap="square" rtlCol="0">
            <a:spAutoFit/>
          </a:bodyPr>
          <a:lstStyle/>
          <a:p>
            <a:pPr algn="ctr"/>
            <a:r>
              <a:rPr lang="en-US" sz="2800" b="1" dirty="0"/>
              <a:t>1</a:t>
            </a:r>
            <a:r>
              <a:rPr lang="en-US" sz="2800" b="1" dirty="0" smtClean="0"/>
              <a:t>.0</a:t>
            </a:r>
            <a:endParaRPr lang="en-US" sz="2800" b="1" dirty="0"/>
          </a:p>
        </p:txBody>
      </p:sp>
      <p:sp>
        <p:nvSpPr>
          <p:cNvPr id="31" name="TextBox 30"/>
          <p:cNvSpPr txBox="1"/>
          <p:nvPr/>
        </p:nvSpPr>
        <p:spPr>
          <a:xfrm>
            <a:off x="76200" y="-6350"/>
            <a:ext cx="6477000" cy="338554"/>
          </a:xfrm>
          <a:prstGeom prst="rect">
            <a:avLst/>
          </a:prstGeom>
          <a:noFill/>
        </p:spPr>
        <p:txBody>
          <a:bodyPr wrap="square" rtlCol="0">
            <a:spAutoFit/>
          </a:bodyPr>
          <a:lstStyle/>
          <a:p>
            <a:r>
              <a:rPr lang="en-US" sz="1600" b="1" i="1" dirty="0" smtClean="0"/>
              <a:t>Analyzing School Culture Survey Data</a:t>
            </a:r>
            <a:endParaRPr lang="en-US" sz="1600" b="1" i="1" dirty="0"/>
          </a:p>
        </p:txBody>
      </p:sp>
      <p:sp>
        <p:nvSpPr>
          <p:cNvPr id="32" name="TextBox 31"/>
          <p:cNvSpPr txBox="1"/>
          <p:nvPr/>
        </p:nvSpPr>
        <p:spPr>
          <a:xfrm>
            <a:off x="5638800" y="3733800"/>
            <a:ext cx="228600" cy="369332"/>
          </a:xfrm>
          <a:prstGeom prst="rect">
            <a:avLst/>
          </a:prstGeom>
          <a:noFill/>
        </p:spPr>
        <p:txBody>
          <a:bodyPr wrap="square" rtlCol="0">
            <a:spAutoFit/>
          </a:bodyPr>
          <a:lstStyle/>
          <a:p>
            <a:pPr algn="ctr"/>
            <a:r>
              <a:rPr lang="en-US" b="1" dirty="0" smtClean="0"/>
              <a:t>1</a:t>
            </a:r>
            <a:endParaRPr lang="en-US" b="1" dirty="0"/>
          </a:p>
        </p:txBody>
      </p:sp>
      <p:sp>
        <p:nvSpPr>
          <p:cNvPr id="33" name="TextBox 32"/>
          <p:cNvSpPr txBox="1"/>
          <p:nvPr/>
        </p:nvSpPr>
        <p:spPr>
          <a:xfrm>
            <a:off x="5038523" y="533401"/>
            <a:ext cx="228600" cy="369332"/>
          </a:xfrm>
          <a:prstGeom prst="rect">
            <a:avLst/>
          </a:prstGeom>
          <a:noFill/>
        </p:spPr>
        <p:txBody>
          <a:bodyPr wrap="square" rtlCol="0">
            <a:spAutoFit/>
          </a:bodyPr>
          <a:lstStyle/>
          <a:p>
            <a:pPr algn="ctr"/>
            <a:r>
              <a:rPr lang="en-US" b="1" dirty="0"/>
              <a:t>2</a:t>
            </a:r>
          </a:p>
        </p:txBody>
      </p:sp>
      <p:sp>
        <p:nvSpPr>
          <p:cNvPr id="34" name="TextBox 33"/>
          <p:cNvSpPr txBox="1"/>
          <p:nvPr/>
        </p:nvSpPr>
        <p:spPr>
          <a:xfrm>
            <a:off x="5784647" y="3818268"/>
            <a:ext cx="228600" cy="369332"/>
          </a:xfrm>
          <a:prstGeom prst="rect">
            <a:avLst/>
          </a:prstGeom>
          <a:noFill/>
        </p:spPr>
        <p:txBody>
          <a:bodyPr wrap="square" rtlCol="0">
            <a:spAutoFit/>
          </a:bodyPr>
          <a:lstStyle/>
          <a:p>
            <a:pPr algn="ctr"/>
            <a:r>
              <a:rPr lang="en-US" b="1" dirty="0" smtClean="0"/>
              <a:t>3</a:t>
            </a:r>
            <a:endParaRPr lang="en-US" b="1" dirty="0"/>
          </a:p>
        </p:txBody>
      </p:sp>
      <p:sp>
        <p:nvSpPr>
          <p:cNvPr id="35" name="TextBox 34"/>
          <p:cNvSpPr txBox="1"/>
          <p:nvPr/>
        </p:nvSpPr>
        <p:spPr>
          <a:xfrm>
            <a:off x="6170579" y="3256003"/>
            <a:ext cx="228600" cy="369332"/>
          </a:xfrm>
          <a:prstGeom prst="rect">
            <a:avLst/>
          </a:prstGeom>
          <a:noFill/>
        </p:spPr>
        <p:txBody>
          <a:bodyPr wrap="square" rtlCol="0">
            <a:spAutoFit/>
          </a:bodyPr>
          <a:lstStyle/>
          <a:p>
            <a:pPr algn="ctr"/>
            <a:r>
              <a:rPr lang="en-US" b="1" dirty="0"/>
              <a:t>4</a:t>
            </a:r>
          </a:p>
        </p:txBody>
      </p:sp>
      <p:sp>
        <p:nvSpPr>
          <p:cNvPr id="36" name="TextBox 35"/>
          <p:cNvSpPr txBox="1"/>
          <p:nvPr/>
        </p:nvSpPr>
        <p:spPr>
          <a:xfrm>
            <a:off x="6308724" y="3733295"/>
            <a:ext cx="228600" cy="369332"/>
          </a:xfrm>
          <a:prstGeom prst="rect">
            <a:avLst/>
          </a:prstGeom>
          <a:noFill/>
        </p:spPr>
        <p:txBody>
          <a:bodyPr wrap="square" rtlCol="0">
            <a:spAutoFit/>
          </a:bodyPr>
          <a:lstStyle/>
          <a:p>
            <a:pPr algn="ctr"/>
            <a:r>
              <a:rPr lang="en-US" b="1" dirty="0" smtClean="0"/>
              <a:t>5</a:t>
            </a:r>
            <a:endParaRPr lang="en-US" b="1" dirty="0"/>
          </a:p>
        </p:txBody>
      </p:sp>
      <p:sp>
        <p:nvSpPr>
          <p:cNvPr id="37" name="TextBox 36"/>
          <p:cNvSpPr txBox="1"/>
          <p:nvPr/>
        </p:nvSpPr>
        <p:spPr>
          <a:xfrm>
            <a:off x="5950422" y="3601998"/>
            <a:ext cx="228600" cy="369332"/>
          </a:xfrm>
          <a:prstGeom prst="rect">
            <a:avLst/>
          </a:prstGeom>
          <a:noFill/>
        </p:spPr>
        <p:txBody>
          <a:bodyPr wrap="square" rtlCol="0">
            <a:spAutoFit/>
          </a:bodyPr>
          <a:lstStyle/>
          <a:p>
            <a:pPr algn="ctr"/>
            <a:r>
              <a:rPr lang="en-US" b="1" dirty="0"/>
              <a:t>6</a:t>
            </a:r>
          </a:p>
        </p:txBody>
      </p:sp>
      <p:sp>
        <p:nvSpPr>
          <p:cNvPr id="38" name="TextBox 37"/>
          <p:cNvSpPr txBox="1"/>
          <p:nvPr/>
        </p:nvSpPr>
        <p:spPr>
          <a:xfrm>
            <a:off x="5116885" y="3242756"/>
            <a:ext cx="228600" cy="369332"/>
          </a:xfrm>
          <a:prstGeom prst="rect">
            <a:avLst/>
          </a:prstGeom>
          <a:noFill/>
        </p:spPr>
        <p:txBody>
          <a:bodyPr wrap="square" rtlCol="0">
            <a:spAutoFit/>
          </a:bodyPr>
          <a:lstStyle/>
          <a:p>
            <a:pPr algn="ctr"/>
            <a:r>
              <a:rPr lang="en-US" b="1" dirty="0" smtClean="0"/>
              <a:t>7</a:t>
            </a:r>
            <a:endParaRPr lang="en-US" b="1" dirty="0"/>
          </a:p>
        </p:txBody>
      </p:sp>
      <p:sp>
        <p:nvSpPr>
          <p:cNvPr id="39" name="TextBox 38"/>
          <p:cNvSpPr txBox="1"/>
          <p:nvPr/>
        </p:nvSpPr>
        <p:spPr>
          <a:xfrm>
            <a:off x="5650285" y="3239244"/>
            <a:ext cx="228600" cy="369332"/>
          </a:xfrm>
          <a:prstGeom prst="rect">
            <a:avLst/>
          </a:prstGeom>
          <a:noFill/>
        </p:spPr>
        <p:txBody>
          <a:bodyPr wrap="square" rtlCol="0">
            <a:spAutoFit/>
          </a:bodyPr>
          <a:lstStyle/>
          <a:p>
            <a:pPr algn="ctr"/>
            <a:r>
              <a:rPr lang="en-US" b="1" dirty="0"/>
              <a:t>8</a:t>
            </a:r>
          </a:p>
        </p:txBody>
      </p:sp>
      <p:sp>
        <p:nvSpPr>
          <p:cNvPr id="40" name="TextBox 39"/>
          <p:cNvSpPr txBox="1"/>
          <p:nvPr/>
        </p:nvSpPr>
        <p:spPr>
          <a:xfrm>
            <a:off x="5650285" y="2304123"/>
            <a:ext cx="228600" cy="369332"/>
          </a:xfrm>
          <a:prstGeom prst="rect">
            <a:avLst/>
          </a:prstGeom>
          <a:noFill/>
        </p:spPr>
        <p:txBody>
          <a:bodyPr wrap="square" rtlCol="0">
            <a:spAutoFit/>
          </a:bodyPr>
          <a:lstStyle/>
          <a:p>
            <a:pPr algn="ctr"/>
            <a:r>
              <a:rPr lang="en-US" b="1" dirty="0" smtClean="0"/>
              <a:t>9</a:t>
            </a:r>
            <a:endParaRPr lang="en-US" b="1" dirty="0"/>
          </a:p>
        </p:txBody>
      </p:sp>
      <p:sp>
        <p:nvSpPr>
          <p:cNvPr id="41" name="TextBox 40"/>
          <p:cNvSpPr txBox="1"/>
          <p:nvPr/>
        </p:nvSpPr>
        <p:spPr>
          <a:xfrm>
            <a:off x="6491525" y="3216653"/>
            <a:ext cx="434232" cy="369332"/>
          </a:xfrm>
          <a:prstGeom prst="rect">
            <a:avLst/>
          </a:prstGeom>
          <a:noFill/>
        </p:spPr>
        <p:txBody>
          <a:bodyPr wrap="square" rtlCol="0">
            <a:spAutoFit/>
          </a:bodyPr>
          <a:lstStyle/>
          <a:p>
            <a:pPr algn="ctr"/>
            <a:r>
              <a:rPr lang="en-US" b="1" dirty="0" smtClean="0"/>
              <a:t>10</a:t>
            </a:r>
            <a:endParaRPr lang="en-US" b="1" dirty="0"/>
          </a:p>
        </p:txBody>
      </p:sp>
      <p:sp>
        <p:nvSpPr>
          <p:cNvPr id="42" name="TextBox 41"/>
          <p:cNvSpPr txBox="1"/>
          <p:nvPr/>
        </p:nvSpPr>
        <p:spPr>
          <a:xfrm>
            <a:off x="4659684" y="2286835"/>
            <a:ext cx="434232" cy="369332"/>
          </a:xfrm>
          <a:prstGeom prst="rect">
            <a:avLst/>
          </a:prstGeom>
          <a:noFill/>
        </p:spPr>
        <p:txBody>
          <a:bodyPr wrap="square" rtlCol="0">
            <a:spAutoFit/>
          </a:bodyPr>
          <a:lstStyle/>
          <a:p>
            <a:pPr algn="ctr"/>
            <a:r>
              <a:rPr lang="en-US" b="1" dirty="0" smtClean="0"/>
              <a:t>11</a:t>
            </a:r>
            <a:endParaRPr lang="en-US" b="1" dirty="0"/>
          </a:p>
        </p:txBody>
      </p:sp>
      <p:sp>
        <p:nvSpPr>
          <p:cNvPr id="43" name="TextBox 42"/>
          <p:cNvSpPr txBox="1"/>
          <p:nvPr/>
        </p:nvSpPr>
        <p:spPr>
          <a:xfrm>
            <a:off x="5144243" y="2731533"/>
            <a:ext cx="434232" cy="369332"/>
          </a:xfrm>
          <a:prstGeom prst="rect">
            <a:avLst/>
          </a:prstGeom>
          <a:noFill/>
        </p:spPr>
        <p:txBody>
          <a:bodyPr wrap="square" rtlCol="0">
            <a:spAutoFit/>
          </a:bodyPr>
          <a:lstStyle/>
          <a:p>
            <a:pPr algn="ctr"/>
            <a:r>
              <a:rPr lang="en-US" b="1" dirty="0" smtClean="0"/>
              <a:t>12</a:t>
            </a:r>
            <a:endParaRPr lang="en-US" b="1" dirty="0"/>
          </a:p>
        </p:txBody>
      </p:sp>
      <p:sp>
        <p:nvSpPr>
          <p:cNvPr id="44" name="TextBox 43"/>
          <p:cNvSpPr txBox="1"/>
          <p:nvPr/>
        </p:nvSpPr>
        <p:spPr>
          <a:xfrm>
            <a:off x="4950568" y="5030034"/>
            <a:ext cx="434232" cy="369332"/>
          </a:xfrm>
          <a:prstGeom prst="rect">
            <a:avLst/>
          </a:prstGeom>
          <a:noFill/>
        </p:spPr>
        <p:txBody>
          <a:bodyPr wrap="square" rtlCol="0">
            <a:spAutoFit/>
          </a:bodyPr>
          <a:lstStyle/>
          <a:p>
            <a:pPr algn="ctr"/>
            <a:r>
              <a:rPr lang="en-US" b="1" dirty="0" smtClean="0"/>
              <a:t>13</a:t>
            </a:r>
            <a:endParaRPr lang="en-US" b="1" dirty="0"/>
          </a:p>
        </p:txBody>
      </p:sp>
      <p:sp>
        <p:nvSpPr>
          <p:cNvPr id="45" name="TextBox 44"/>
          <p:cNvSpPr txBox="1"/>
          <p:nvPr/>
        </p:nvSpPr>
        <p:spPr>
          <a:xfrm>
            <a:off x="4426152" y="2797102"/>
            <a:ext cx="434232" cy="369332"/>
          </a:xfrm>
          <a:prstGeom prst="rect">
            <a:avLst/>
          </a:prstGeom>
          <a:noFill/>
        </p:spPr>
        <p:txBody>
          <a:bodyPr wrap="square" rtlCol="0">
            <a:spAutoFit/>
          </a:bodyPr>
          <a:lstStyle/>
          <a:p>
            <a:pPr algn="ctr"/>
            <a:r>
              <a:rPr lang="en-US" b="1" dirty="0" smtClean="0"/>
              <a:t>14</a:t>
            </a:r>
            <a:endParaRPr lang="en-US" b="1" dirty="0"/>
          </a:p>
        </p:txBody>
      </p:sp>
      <p:sp>
        <p:nvSpPr>
          <p:cNvPr id="46" name="TextBox 45"/>
          <p:cNvSpPr txBox="1"/>
          <p:nvPr/>
        </p:nvSpPr>
        <p:spPr>
          <a:xfrm>
            <a:off x="1928809" y="3224494"/>
            <a:ext cx="434232" cy="369332"/>
          </a:xfrm>
          <a:prstGeom prst="rect">
            <a:avLst/>
          </a:prstGeom>
          <a:noFill/>
        </p:spPr>
        <p:txBody>
          <a:bodyPr wrap="square" rtlCol="0">
            <a:spAutoFit/>
          </a:bodyPr>
          <a:lstStyle/>
          <a:p>
            <a:pPr algn="ctr"/>
            <a:r>
              <a:rPr lang="en-US" b="1" dirty="0" smtClean="0"/>
              <a:t>15</a:t>
            </a:r>
            <a:endParaRPr lang="en-US" b="1" dirty="0"/>
          </a:p>
        </p:txBody>
      </p:sp>
      <p:sp>
        <p:nvSpPr>
          <p:cNvPr id="47" name="TextBox 46"/>
          <p:cNvSpPr txBox="1"/>
          <p:nvPr/>
        </p:nvSpPr>
        <p:spPr>
          <a:xfrm>
            <a:off x="5136165" y="2915814"/>
            <a:ext cx="434232" cy="369332"/>
          </a:xfrm>
          <a:prstGeom prst="rect">
            <a:avLst/>
          </a:prstGeom>
          <a:noFill/>
        </p:spPr>
        <p:txBody>
          <a:bodyPr wrap="square" rtlCol="0">
            <a:spAutoFit/>
          </a:bodyPr>
          <a:lstStyle/>
          <a:p>
            <a:pPr algn="ctr"/>
            <a:r>
              <a:rPr lang="en-US" b="1" dirty="0" smtClean="0"/>
              <a:t>16</a:t>
            </a:r>
            <a:endParaRPr lang="en-US" b="1" dirty="0"/>
          </a:p>
        </p:txBody>
      </p:sp>
      <p:sp>
        <p:nvSpPr>
          <p:cNvPr id="48" name="TextBox 47"/>
          <p:cNvSpPr txBox="1"/>
          <p:nvPr/>
        </p:nvSpPr>
        <p:spPr>
          <a:xfrm>
            <a:off x="5583137" y="3522077"/>
            <a:ext cx="434232" cy="369332"/>
          </a:xfrm>
          <a:prstGeom prst="rect">
            <a:avLst/>
          </a:prstGeom>
          <a:noFill/>
        </p:spPr>
        <p:txBody>
          <a:bodyPr wrap="square" rtlCol="0">
            <a:spAutoFit/>
          </a:bodyPr>
          <a:lstStyle/>
          <a:p>
            <a:pPr algn="ctr"/>
            <a:r>
              <a:rPr lang="en-US" b="1" dirty="0" smtClean="0"/>
              <a:t>17</a:t>
            </a:r>
            <a:endParaRPr lang="en-US" b="1" dirty="0"/>
          </a:p>
        </p:txBody>
      </p:sp>
      <p:sp>
        <p:nvSpPr>
          <p:cNvPr id="49" name="TextBox 48"/>
          <p:cNvSpPr txBox="1"/>
          <p:nvPr/>
        </p:nvSpPr>
        <p:spPr>
          <a:xfrm>
            <a:off x="5564491" y="4190139"/>
            <a:ext cx="434232" cy="369332"/>
          </a:xfrm>
          <a:prstGeom prst="rect">
            <a:avLst/>
          </a:prstGeom>
          <a:noFill/>
        </p:spPr>
        <p:txBody>
          <a:bodyPr wrap="square" rtlCol="0">
            <a:spAutoFit/>
          </a:bodyPr>
          <a:lstStyle/>
          <a:p>
            <a:pPr algn="ctr"/>
            <a:r>
              <a:rPr lang="en-US" b="1" dirty="0" smtClean="0"/>
              <a:t>18</a:t>
            </a:r>
            <a:endParaRPr lang="en-US" b="1" dirty="0"/>
          </a:p>
        </p:txBody>
      </p:sp>
      <p:sp>
        <p:nvSpPr>
          <p:cNvPr id="50" name="TextBox 49"/>
          <p:cNvSpPr txBox="1"/>
          <p:nvPr/>
        </p:nvSpPr>
        <p:spPr>
          <a:xfrm>
            <a:off x="5327651" y="3572841"/>
            <a:ext cx="434232" cy="369332"/>
          </a:xfrm>
          <a:prstGeom prst="rect">
            <a:avLst/>
          </a:prstGeom>
          <a:noFill/>
        </p:spPr>
        <p:txBody>
          <a:bodyPr wrap="square" rtlCol="0">
            <a:spAutoFit/>
          </a:bodyPr>
          <a:lstStyle/>
          <a:p>
            <a:pPr algn="ctr"/>
            <a:r>
              <a:rPr lang="en-US" b="1" dirty="0" smtClean="0"/>
              <a:t>19</a:t>
            </a:r>
            <a:endParaRPr lang="en-US" b="1" dirty="0"/>
          </a:p>
        </p:txBody>
      </p:sp>
      <p:sp>
        <p:nvSpPr>
          <p:cNvPr id="51" name="TextBox 50"/>
          <p:cNvSpPr txBox="1"/>
          <p:nvPr/>
        </p:nvSpPr>
        <p:spPr>
          <a:xfrm>
            <a:off x="4348402" y="2357303"/>
            <a:ext cx="434232" cy="369332"/>
          </a:xfrm>
          <a:prstGeom prst="rect">
            <a:avLst/>
          </a:prstGeom>
          <a:noFill/>
        </p:spPr>
        <p:txBody>
          <a:bodyPr wrap="square" rtlCol="0">
            <a:spAutoFit/>
          </a:bodyPr>
          <a:lstStyle/>
          <a:p>
            <a:pPr algn="ctr"/>
            <a:r>
              <a:rPr lang="en-US" b="1" dirty="0" smtClean="0"/>
              <a:t>20</a:t>
            </a:r>
            <a:endParaRPr lang="en-US" b="1" dirty="0"/>
          </a:p>
        </p:txBody>
      </p:sp>
      <p:sp>
        <p:nvSpPr>
          <p:cNvPr id="52" name="TextBox 51"/>
          <p:cNvSpPr txBox="1"/>
          <p:nvPr/>
        </p:nvSpPr>
        <p:spPr>
          <a:xfrm>
            <a:off x="5279148" y="3192675"/>
            <a:ext cx="434232" cy="369332"/>
          </a:xfrm>
          <a:prstGeom prst="rect">
            <a:avLst/>
          </a:prstGeom>
          <a:noFill/>
        </p:spPr>
        <p:txBody>
          <a:bodyPr wrap="square" rtlCol="0">
            <a:spAutoFit/>
          </a:bodyPr>
          <a:lstStyle/>
          <a:p>
            <a:pPr algn="ctr"/>
            <a:r>
              <a:rPr lang="en-US" b="1" dirty="0" smtClean="0"/>
              <a:t>21</a:t>
            </a:r>
            <a:endParaRPr lang="en-US" b="1" dirty="0"/>
          </a:p>
        </p:txBody>
      </p:sp>
      <p:sp>
        <p:nvSpPr>
          <p:cNvPr id="53" name="TextBox 52"/>
          <p:cNvSpPr txBox="1"/>
          <p:nvPr/>
        </p:nvSpPr>
        <p:spPr>
          <a:xfrm>
            <a:off x="3935955" y="1182827"/>
            <a:ext cx="434232" cy="369332"/>
          </a:xfrm>
          <a:prstGeom prst="rect">
            <a:avLst/>
          </a:prstGeom>
          <a:noFill/>
        </p:spPr>
        <p:txBody>
          <a:bodyPr wrap="square" rtlCol="0">
            <a:spAutoFit/>
          </a:bodyPr>
          <a:lstStyle/>
          <a:p>
            <a:pPr algn="ctr"/>
            <a:r>
              <a:rPr lang="en-US" b="1" dirty="0" smtClean="0"/>
              <a:t>22</a:t>
            </a:r>
            <a:endParaRPr lang="en-US" b="1" dirty="0"/>
          </a:p>
        </p:txBody>
      </p:sp>
      <p:sp>
        <p:nvSpPr>
          <p:cNvPr id="54" name="TextBox 53"/>
          <p:cNvSpPr txBox="1"/>
          <p:nvPr/>
        </p:nvSpPr>
        <p:spPr>
          <a:xfrm>
            <a:off x="4669278" y="2465338"/>
            <a:ext cx="434232" cy="369332"/>
          </a:xfrm>
          <a:prstGeom prst="rect">
            <a:avLst/>
          </a:prstGeom>
          <a:noFill/>
        </p:spPr>
        <p:txBody>
          <a:bodyPr wrap="square" rtlCol="0">
            <a:spAutoFit/>
          </a:bodyPr>
          <a:lstStyle/>
          <a:p>
            <a:pPr algn="ctr"/>
            <a:r>
              <a:rPr lang="en-US" b="1" dirty="0" smtClean="0"/>
              <a:t>23</a:t>
            </a:r>
            <a:endParaRPr lang="en-US" b="1" dirty="0"/>
          </a:p>
        </p:txBody>
      </p:sp>
      <p:sp>
        <p:nvSpPr>
          <p:cNvPr id="55" name="TextBox 54"/>
          <p:cNvSpPr txBox="1"/>
          <p:nvPr/>
        </p:nvSpPr>
        <p:spPr>
          <a:xfrm>
            <a:off x="6075127" y="4618066"/>
            <a:ext cx="434232" cy="369332"/>
          </a:xfrm>
          <a:prstGeom prst="rect">
            <a:avLst/>
          </a:prstGeom>
          <a:noFill/>
        </p:spPr>
        <p:txBody>
          <a:bodyPr wrap="square" rtlCol="0">
            <a:spAutoFit/>
          </a:bodyPr>
          <a:lstStyle/>
          <a:p>
            <a:pPr algn="ctr"/>
            <a:r>
              <a:rPr lang="en-US" b="1" dirty="0" smtClean="0"/>
              <a:t>24</a:t>
            </a:r>
            <a:endParaRPr lang="en-US" b="1" dirty="0"/>
          </a:p>
        </p:txBody>
      </p:sp>
      <p:sp>
        <p:nvSpPr>
          <p:cNvPr id="56" name="TextBox 55"/>
          <p:cNvSpPr txBox="1"/>
          <p:nvPr/>
        </p:nvSpPr>
        <p:spPr>
          <a:xfrm>
            <a:off x="6472337" y="4162998"/>
            <a:ext cx="434232" cy="369332"/>
          </a:xfrm>
          <a:prstGeom prst="rect">
            <a:avLst/>
          </a:prstGeom>
          <a:noFill/>
        </p:spPr>
        <p:txBody>
          <a:bodyPr wrap="square" rtlCol="0">
            <a:spAutoFit/>
          </a:bodyPr>
          <a:lstStyle/>
          <a:p>
            <a:pPr algn="ctr"/>
            <a:r>
              <a:rPr lang="en-US" b="1" dirty="0" smtClean="0"/>
              <a:t>25</a:t>
            </a:r>
            <a:endParaRPr lang="en-US" b="1" dirty="0"/>
          </a:p>
        </p:txBody>
      </p:sp>
      <p:sp>
        <p:nvSpPr>
          <p:cNvPr id="57" name="TextBox 56"/>
          <p:cNvSpPr txBox="1"/>
          <p:nvPr/>
        </p:nvSpPr>
        <p:spPr>
          <a:xfrm>
            <a:off x="4085853" y="3222621"/>
            <a:ext cx="434232" cy="369332"/>
          </a:xfrm>
          <a:prstGeom prst="rect">
            <a:avLst/>
          </a:prstGeom>
          <a:noFill/>
        </p:spPr>
        <p:txBody>
          <a:bodyPr wrap="square" rtlCol="0">
            <a:spAutoFit/>
          </a:bodyPr>
          <a:lstStyle/>
          <a:p>
            <a:pPr algn="ctr"/>
            <a:r>
              <a:rPr lang="en-US" b="1" dirty="0" smtClean="0"/>
              <a:t>26</a:t>
            </a:r>
            <a:endParaRPr lang="en-US" b="1" dirty="0"/>
          </a:p>
        </p:txBody>
      </p:sp>
      <p:sp>
        <p:nvSpPr>
          <p:cNvPr id="58" name="TextBox 57"/>
          <p:cNvSpPr txBox="1"/>
          <p:nvPr/>
        </p:nvSpPr>
        <p:spPr>
          <a:xfrm>
            <a:off x="5521054" y="3954998"/>
            <a:ext cx="434232" cy="369332"/>
          </a:xfrm>
          <a:prstGeom prst="rect">
            <a:avLst/>
          </a:prstGeom>
          <a:noFill/>
        </p:spPr>
        <p:txBody>
          <a:bodyPr wrap="square" rtlCol="0">
            <a:spAutoFit/>
          </a:bodyPr>
          <a:lstStyle/>
          <a:p>
            <a:pPr algn="ctr"/>
            <a:r>
              <a:rPr lang="en-US" b="1" dirty="0" smtClean="0"/>
              <a:t>27</a:t>
            </a:r>
            <a:endParaRPr lang="en-US" b="1" dirty="0"/>
          </a:p>
        </p:txBody>
      </p:sp>
      <p:sp>
        <p:nvSpPr>
          <p:cNvPr id="59" name="TextBox 58"/>
          <p:cNvSpPr txBox="1"/>
          <p:nvPr/>
        </p:nvSpPr>
        <p:spPr>
          <a:xfrm>
            <a:off x="4680831" y="2889659"/>
            <a:ext cx="434232" cy="369332"/>
          </a:xfrm>
          <a:prstGeom prst="rect">
            <a:avLst/>
          </a:prstGeom>
          <a:noFill/>
        </p:spPr>
        <p:txBody>
          <a:bodyPr wrap="square" rtlCol="0">
            <a:spAutoFit/>
          </a:bodyPr>
          <a:lstStyle/>
          <a:p>
            <a:pPr algn="ctr"/>
            <a:r>
              <a:rPr lang="en-US" b="1" dirty="0" smtClean="0"/>
              <a:t>28</a:t>
            </a:r>
            <a:endParaRPr lang="en-US" b="1" dirty="0"/>
          </a:p>
        </p:txBody>
      </p:sp>
      <p:sp>
        <p:nvSpPr>
          <p:cNvPr id="60" name="TextBox 59"/>
          <p:cNvSpPr txBox="1"/>
          <p:nvPr/>
        </p:nvSpPr>
        <p:spPr>
          <a:xfrm>
            <a:off x="5217369" y="3394588"/>
            <a:ext cx="434232" cy="369332"/>
          </a:xfrm>
          <a:prstGeom prst="rect">
            <a:avLst/>
          </a:prstGeom>
          <a:noFill/>
        </p:spPr>
        <p:txBody>
          <a:bodyPr wrap="square" rtlCol="0">
            <a:spAutoFit/>
          </a:bodyPr>
          <a:lstStyle/>
          <a:p>
            <a:pPr algn="ctr"/>
            <a:r>
              <a:rPr lang="en-US" b="1" dirty="0" smtClean="0"/>
              <a:t>29</a:t>
            </a:r>
            <a:endParaRPr lang="en-US" b="1" dirty="0"/>
          </a:p>
        </p:txBody>
      </p:sp>
      <p:sp>
        <p:nvSpPr>
          <p:cNvPr id="61" name="TextBox 60"/>
          <p:cNvSpPr txBox="1"/>
          <p:nvPr/>
        </p:nvSpPr>
        <p:spPr>
          <a:xfrm>
            <a:off x="6152846" y="4158734"/>
            <a:ext cx="434232" cy="369332"/>
          </a:xfrm>
          <a:prstGeom prst="rect">
            <a:avLst/>
          </a:prstGeom>
          <a:noFill/>
        </p:spPr>
        <p:txBody>
          <a:bodyPr wrap="square" rtlCol="0">
            <a:spAutoFit/>
          </a:bodyPr>
          <a:lstStyle/>
          <a:p>
            <a:pPr algn="ctr"/>
            <a:r>
              <a:rPr lang="en-US" b="1" dirty="0" smtClean="0"/>
              <a:t>30</a:t>
            </a:r>
            <a:endParaRPr lang="en-US" b="1" dirty="0"/>
          </a:p>
        </p:txBody>
      </p:sp>
      <p:sp>
        <p:nvSpPr>
          <p:cNvPr id="62" name="TextBox 61"/>
          <p:cNvSpPr txBox="1"/>
          <p:nvPr/>
        </p:nvSpPr>
        <p:spPr>
          <a:xfrm>
            <a:off x="5359401" y="3776745"/>
            <a:ext cx="434232" cy="369332"/>
          </a:xfrm>
          <a:prstGeom prst="rect">
            <a:avLst/>
          </a:prstGeom>
          <a:noFill/>
        </p:spPr>
        <p:txBody>
          <a:bodyPr wrap="square" rtlCol="0">
            <a:spAutoFit/>
          </a:bodyPr>
          <a:lstStyle/>
          <a:p>
            <a:pPr algn="ctr"/>
            <a:r>
              <a:rPr lang="en-US" b="1" dirty="0" smtClean="0"/>
              <a:t>31</a:t>
            </a:r>
            <a:endParaRPr lang="en-US" b="1" dirty="0"/>
          </a:p>
        </p:txBody>
      </p:sp>
      <p:sp>
        <p:nvSpPr>
          <p:cNvPr id="63" name="TextBox 62"/>
          <p:cNvSpPr txBox="1"/>
          <p:nvPr/>
        </p:nvSpPr>
        <p:spPr>
          <a:xfrm>
            <a:off x="3493515" y="1403866"/>
            <a:ext cx="434232" cy="369332"/>
          </a:xfrm>
          <a:prstGeom prst="rect">
            <a:avLst/>
          </a:prstGeom>
          <a:noFill/>
        </p:spPr>
        <p:txBody>
          <a:bodyPr wrap="square" rtlCol="0">
            <a:spAutoFit/>
          </a:bodyPr>
          <a:lstStyle/>
          <a:p>
            <a:pPr algn="ctr"/>
            <a:r>
              <a:rPr lang="en-US" b="1" dirty="0" smtClean="0"/>
              <a:t>32</a:t>
            </a:r>
            <a:endParaRPr lang="en-US" b="1" dirty="0"/>
          </a:p>
        </p:txBody>
      </p:sp>
      <p:sp>
        <p:nvSpPr>
          <p:cNvPr id="64" name="TextBox 63"/>
          <p:cNvSpPr txBox="1"/>
          <p:nvPr/>
        </p:nvSpPr>
        <p:spPr>
          <a:xfrm>
            <a:off x="4287838" y="3377341"/>
            <a:ext cx="434232" cy="369332"/>
          </a:xfrm>
          <a:prstGeom prst="rect">
            <a:avLst/>
          </a:prstGeom>
          <a:noFill/>
        </p:spPr>
        <p:txBody>
          <a:bodyPr wrap="square" rtlCol="0">
            <a:spAutoFit/>
          </a:bodyPr>
          <a:lstStyle/>
          <a:p>
            <a:pPr algn="ctr"/>
            <a:r>
              <a:rPr lang="en-US" b="1" dirty="0" smtClean="0"/>
              <a:t>33</a:t>
            </a:r>
            <a:endParaRPr lang="en-US" b="1" dirty="0"/>
          </a:p>
        </p:txBody>
      </p:sp>
      <p:sp>
        <p:nvSpPr>
          <p:cNvPr id="65" name="TextBox 64"/>
          <p:cNvSpPr txBox="1"/>
          <p:nvPr/>
        </p:nvSpPr>
        <p:spPr>
          <a:xfrm>
            <a:off x="6068169" y="3496039"/>
            <a:ext cx="434232" cy="369332"/>
          </a:xfrm>
          <a:prstGeom prst="rect">
            <a:avLst/>
          </a:prstGeom>
          <a:noFill/>
        </p:spPr>
        <p:txBody>
          <a:bodyPr wrap="square" rtlCol="0">
            <a:spAutoFit/>
          </a:bodyPr>
          <a:lstStyle/>
          <a:p>
            <a:pPr algn="ctr"/>
            <a:r>
              <a:rPr lang="en-US" b="1" dirty="0" smtClean="0"/>
              <a:t>34</a:t>
            </a:r>
            <a:endParaRPr lang="en-US" b="1" dirty="0"/>
          </a:p>
        </p:txBody>
      </p:sp>
      <p:sp>
        <p:nvSpPr>
          <p:cNvPr id="66" name="TextBox 65"/>
          <p:cNvSpPr txBox="1"/>
          <p:nvPr/>
        </p:nvSpPr>
        <p:spPr>
          <a:xfrm>
            <a:off x="5147215" y="3878953"/>
            <a:ext cx="434232" cy="369332"/>
          </a:xfrm>
          <a:prstGeom prst="rect">
            <a:avLst/>
          </a:prstGeom>
          <a:noFill/>
        </p:spPr>
        <p:txBody>
          <a:bodyPr wrap="square" rtlCol="0">
            <a:spAutoFit/>
          </a:bodyPr>
          <a:lstStyle/>
          <a:p>
            <a:pPr algn="ctr"/>
            <a:r>
              <a:rPr lang="en-US" b="1" dirty="0" smtClean="0"/>
              <a:t>35</a:t>
            </a:r>
            <a:endParaRPr lang="en-US" b="1" dirty="0"/>
          </a:p>
        </p:txBody>
      </p:sp>
    </p:spTree>
    <p:extLst>
      <p:ext uri="{BB962C8B-B14F-4D97-AF65-F5344CB8AC3E}">
        <p14:creationId xmlns:p14="http://schemas.microsoft.com/office/powerpoint/2010/main" val="1499751829"/>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295400" y="4724400"/>
            <a:ext cx="6705600" cy="1569660"/>
          </a:xfrm>
          <a:prstGeom prst="rect">
            <a:avLst/>
          </a:prstGeom>
          <a:noFill/>
        </p:spPr>
        <p:txBody>
          <a:bodyPr wrap="square" rtlCol="0">
            <a:spAutoFit/>
          </a:bodyPr>
          <a:lstStyle/>
          <a:p>
            <a:pPr algn="ctr"/>
            <a:r>
              <a:rPr lang="en-US" sz="4800" b="1" i="1" dirty="0" smtClean="0">
                <a:solidFill>
                  <a:srgbClr val="00B050"/>
                </a:solidFill>
              </a:rPr>
              <a:t>Leaders need to raise the mean, lower the SD</a:t>
            </a:r>
            <a:endParaRPr lang="en-US" sz="4800" b="1" i="1" dirty="0">
              <a:solidFill>
                <a:srgbClr val="00B050"/>
              </a:solidFill>
            </a:endParaRPr>
          </a:p>
        </p:txBody>
      </p:sp>
      <p:sp>
        <p:nvSpPr>
          <p:cNvPr id="3" name="TextBox 2"/>
          <p:cNvSpPr txBox="1"/>
          <p:nvPr/>
        </p:nvSpPr>
        <p:spPr>
          <a:xfrm>
            <a:off x="1371600" y="533400"/>
            <a:ext cx="6400800" cy="2308324"/>
          </a:xfrm>
          <a:prstGeom prst="rect">
            <a:avLst/>
          </a:prstGeom>
          <a:noFill/>
        </p:spPr>
        <p:txBody>
          <a:bodyPr wrap="square" rtlCol="0">
            <a:spAutoFit/>
          </a:bodyPr>
          <a:lstStyle/>
          <a:p>
            <a:pPr algn="ctr"/>
            <a:r>
              <a:rPr lang="en-US" sz="4800" b="1" dirty="0" smtClean="0">
                <a:solidFill>
                  <a:srgbClr val="FF0000"/>
                </a:solidFill>
              </a:rPr>
              <a:t>Cultures protect the mean and try to lower the standard deviation.</a:t>
            </a:r>
            <a:endParaRPr lang="en-US" sz="4800" b="1" dirty="0">
              <a:solidFill>
                <a:srgbClr val="FF0000"/>
              </a:solidFill>
            </a:endParaRPr>
          </a:p>
        </p:txBody>
      </p:sp>
      <p:sp>
        <p:nvSpPr>
          <p:cNvPr id="4" name="TextBox 3"/>
          <p:cNvSpPr txBox="1"/>
          <p:nvPr/>
        </p:nvSpPr>
        <p:spPr>
          <a:xfrm>
            <a:off x="457200" y="3189982"/>
            <a:ext cx="8229600" cy="1077218"/>
          </a:xfrm>
          <a:prstGeom prst="rect">
            <a:avLst/>
          </a:prstGeom>
          <a:noFill/>
        </p:spPr>
        <p:txBody>
          <a:bodyPr wrap="square" rtlCol="0">
            <a:spAutoFit/>
          </a:bodyPr>
          <a:lstStyle/>
          <a:p>
            <a:pPr algn="ctr"/>
            <a:r>
              <a:rPr lang="en-US" sz="3200" i="1" dirty="0" smtClean="0"/>
              <a:t>Whatever you see enough times will eventually become normal, normal becomes good.</a:t>
            </a:r>
            <a:endParaRPr lang="en-US" sz="3200" i="1" dirty="0"/>
          </a:p>
        </p:txBody>
      </p:sp>
    </p:spTree>
    <p:extLst>
      <p:ext uri="{BB962C8B-B14F-4D97-AF65-F5344CB8AC3E}">
        <p14:creationId xmlns:p14="http://schemas.microsoft.com/office/powerpoint/2010/main" val="425998886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 name="Rectangle 65"/>
          <p:cNvSpPr/>
          <p:nvPr/>
        </p:nvSpPr>
        <p:spPr>
          <a:xfrm>
            <a:off x="4876801" y="699808"/>
            <a:ext cx="1828800" cy="1814792"/>
          </a:xfrm>
          <a:prstGeom prst="rect">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 name="Straight Connector 1"/>
          <p:cNvCxnSpPr/>
          <p:nvPr/>
        </p:nvCxnSpPr>
        <p:spPr>
          <a:xfrm>
            <a:off x="21336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3" name="Straight Connector 2"/>
          <p:cNvCxnSpPr/>
          <p:nvPr/>
        </p:nvCxnSpPr>
        <p:spPr>
          <a:xfrm flipH="1">
            <a:off x="1905000" y="52578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a:off x="1905000" y="6858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905000" y="16002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05000" y="25146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905000" y="34290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05000" y="4343400"/>
            <a:ext cx="4800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30480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9624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48768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57912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6705600" y="685800"/>
            <a:ext cx="0" cy="4800600"/>
          </a:xfrm>
          <a:prstGeom prst="line">
            <a:avLst/>
          </a:prstGeom>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1333500" y="5943600"/>
            <a:ext cx="1600200" cy="646331"/>
          </a:xfrm>
          <a:prstGeom prst="rect">
            <a:avLst/>
          </a:prstGeom>
          <a:noFill/>
        </p:spPr>
        <p:txBody>
          <a:bodyPr wrap="square" rtlCol="0">
            <a:spAutoFit/>
          </a:bodyPr>
          <a:lstStyle/>
          <a:p>
            <a:pPr algn="ctr"/>
            <a:r>
              <a:rPr lang="en-US" b="1" i="1" dirty="0"/>
              <a:t>Your</a:t>
            </a:r>
          </a:p>
          <a:p>
            <a:pPr algn="ctr"/>
            <a:r>
              <a:rPr lang="en-US" b="1" i="1" dirty="0"/>
              <a:t>Lowest Mean</a:t>
            </a:r>
          </a:p>
        </p:txBody>
      </p:sp>
      <p:sp>
        <p:nvSpPr>
          <p:cNvPr id="15" name="TextBox 14"/>
          <p:cNvSpPr txBox="1"/>
          <p:nvPr/>
        </p:nvSpPr>
        <p:spPr>
          <a:xfrm>
            <a:off x="5905500" y="5943600"/>
            <a:ext cx="1600200" cy="646331"/>
          </a:xfrm>
          <a:prstGeom prst="rect">
            <a:avLst/>
          </a:prstGeom>
          <a:noFill/>
        </p:spPr>
        <p:txBody>
          <a:bodyPr wrap="square" rtlCol="0">
            <a:spAutoFit/>
          </a:bodyPr>
          <a:lstStyle/>
          <a:p>
            <a:pPr algn="ctr"/>
            <a:r>
              <a:rPr lang="en-US" b="1" i="1" dirty="0"/>
              <a:t>Your </a:t>
            </a:r>
          </a:p>
          <a:p>
            <a:pPr algn="ctr"/>
            <a:r>
              <a:rPr lang="en-US" b="1" i="1" dirty="0"/>
              <a:t>Highest Mean</a:t>
            </a:r>
          </a:p>
        </p:txBody>
      </p:sp>
      <p:sp>
        <p:nvSpPr>
          <p:cNvPr id="16" name="TextBox 15"/>
          <p:cNvSpPr txBox="1"/>
          <p:nvPr/>
        </p:nvSpPr>
        <p:spPr>
          <a:xfrm>
            <a:off x="1714500" y="5410200"/>
            <a:ext cx="838200" cy="523220"/>
          </a:xfrm>
          <a:prstGeom prst="rect">
            <a:avLst/>
          </a:prstGeom>
          <a:noFill/>
        </p:spPr>
        <p:txBody>
          <a:bodyPr wrap="square" rtlCol="0">
            <a:spAutoFit/>
          </a:bodyPr>
          <a:lstStyle/>
          <a:p>
            <a:pPr algn="ctr"/>
            <a:r>
              <a:rPr lang="en-US" sz="2800" b="1" dirty="0" smtClean="0"/>
              <a:t>2.5</a:t>
            </a:r>
            <a:endParaRPr lang="en-US" sz="2800" b="1" dirty="0"/>
          </a:p>
        </p:txBody>
      </p:sp>
      <p:sp>
        <p:nvSpPr>
          <p:cNvPr id="17" name="TextBox 16"/>
          <p:cNvSpPr txBox="1"/>
          <p:nvPr/>
        </p:nvSpPr>
        <p:spPr>
          <a:xfrm>
            <a:off x="6286500" y="5410200"/>
            <a:ext cx="838200" cy="523220"/>
          </a:xfrm>
          <a:prstGeom prst="rect">
            <a:avLst/>
          </a:prstGeom>
          <a:noFill/>
        </p:spPr>
        <p:txBody>
          <a:bodyPr wrap="square" rtlCol="0">
            <a:spAutoFit/>
          </a:bodyPr>
          <a:lstStyle/>
          <a:p>
            <a:pPr algn="ctr"/>
            <a:r>
              <a:rPr lang="en-US" sz="2800" b="1" dirty="0"/>
              <a:t>4</a:t>
            </a:r>
            <a:r>
              <a:rPr lang="en-US" sz="2800" b="1" dirty="0" smtClean="0"/>
              <a:t>.5</a:t>
            </a:r>
            <a:endParaRPr lang="en-US" sz="2800" b="1" dirty="0"/>
          </a:p>
        </p:txBody>
      </p:sp>
      <p:sp>
        <p:nvSpPr>
          <p:cNvPr id="18" name="TextBox 17"/>
          <p:cNvSpPr txBox="1"/>
          <p:nvPr/>
        </p:nvSpPr>
        <p:spPr>
          <a:xfrm>
            <a:off x="2654301" y="5410200"/>
            <a:ext cx="838200" cy="523220"/>
          </a:xfrm>
          <a:prstGeom prst="rect">
            <a:avLst/>
          </a:prstGeom>
          <a:noFill/>
        </p:spPr>
        <p:txBody>
          <a:bodyPr wrap="square" rtlCol="0">
            <a:spAutoFit/>
          </a:bodyPr>
          <a:lstStyle/>
          <a:p>
            <a:pPr algn="ctr"/>
            <a:r>
              <a:rPr lang="en-US" sz="2800" b="1" dirty="0" smtClean="0"/>
              <a:t>2.9</a:t>
            </a:r>
            <a:endParaRPr lang="en-US" sz="2800" b="1" dirty="0"/>
          </a:p>
        </p:txBody>
      </p:sp>
      <p:sp>
        <p:nvSpPr>
          <p:cNvPr id="19" name="TextBox 18"/>
          <p:cNvSpPr txBox="1"/>
          <p:nvPr/>
        </p:nvSpPr>
        <p:spPr>
          <a:xfrm>
            <a:off x="3568700" y="5410200"/>
            <a:ext cx="838200" cy="523220"/>
          </a:xfrm>
          <a:prstGeom prst="rect">
            <a:avLst/>
          </a:prstGeom>
          <a:noFill/>
        </p:spPr>
        <p:txBody>
          <a:bodyPr wrap="square" rtlCol="0">
            <a:spAutoFit/>
          </a:bodyPr>
          <a:lstStyle/>
          <a:p>
            <a:pPr algn="ctr"/>
            <a:r>
              <a:rPr lang="en-US" sz="2800" b="1" dirty="0" smtClean="0"/>
              <a:t>3.3</a:t>
            </a:r>
            <a:endParaRPr lang="en-US" sz="2800" b="1" dirty="0"/>
          </a:p>
        </p:txBody>
      </p:sp>
      <p:sp>
        <p:nvSpPr>
          <p:cNvPr id="20" name="TextBox 19"/>
          <p:cNvSpPr txBox="1"/>
          <p:nvPr/>
        </p:nvSpPr>
        <p:spPr>
          <a:xfrm>
            <a:off x="4489451" y="5410200"/>
            <a:ext cx="838200" cy="523220"/>
          </a:xfrm>
          <a:prstGeom prst="rect">
            <a:avLst/>
          </a:prstGeom>
          <a:noFill/>
        </p:spPr>
        <p:txBody>
          <a:bodyPr wrap="square" rtlCol="0">
            <a:spAutoFit/>
          </a:bodyPr>
          <a:lstStyle/>
          <a:p>
            <a:pPr algn="ctr"/>
            <a:r>
              <a:rPr lang="en-US" sz="2800" b="1" dirty="0" smtClean="0"/>
              <a:t>3.7</a:t>
            </a:r>
            <a:endParaRPr lang="en-US" sz="2800" b="1" dirty="0"/>
          </a:p>
        </p:txBody>
      </p:sp>
      <p:sp>
        <p:nvSpPr>
          <p:cNvPr id="21" name="TextBox 20"/>
          <p:cNvSpPr txBox="1"/>
          <p:nvPr/>
        </p:nvSpPr>
        <p:spPr>
          <a:xfrm>
            <a:off x="5365750" y="5410200"/>
            <a:ext cx="838200" cy="523220"/>
          </a:xfrm>
          <a:prstGeom prst="rect">
            <a:avLst/>
          </a:prstGeom>
          <a:noFill/>
        </p:spPr>
        <p:txBody>
          <a:bodyPr wrap="square" rtlCol="0">
            <a:spAutoFit/>
          </a:bodyPr>
          <a:lstStyle/>
          <a:p>
            <a:pPr algn="ctr"/>
            <a:r>
              <a:rPr lang="en-US" sz="2800" b="1" dirty="0" smtClean="0"/>
              <a:t>4.1</a:t>
            </a:r>
            <a:endParaRPr lang="en-US" sz="2800" b="1" dirty="0"/>
          </a:p>
        </p:txBody>
      </p:sp>
      <p:sp>
        <p:nvSpPr>
          <p:cNvPr id="22" name="TextBox 21"/>
          <p:cNvSpPr txBox="1"/>
          <p:nvPr/>
        </p:nvSpPr>
        <p:spPr>
          <a:xfrm>
            <a:off x="88903" y="566103"/>
            <a:ext cx="1054097" cy="923330"/>
          </a:xfrm>
          <a:prstGeom prst="rect">
            <a:avLst/>
          </a:prstGeom>
          <a:noFill/>
        </p:spPr>
        <p:txBody>
          <a:bodyPr wrap="square" rtlCol="0">
            <a:spAutoFit/>
          </a:bodyPr>
          <a:lstStyle/>
          <a:p>
            <a:r>
              <a:rPr lang="en-US" b="1" i="1" dirty="0"/>
              <a:t>Your Highest </a:t>
            </a:r>
          </a:p>
          <a:p>
            <a:r>
              <a:rPr lang="en-US" b="1" i="1" dirty="0"/>
              <a:t>SD</a:t>
            </a:r>
          </a:p>
        </p:txBody>
      </p:sp>
      <p:sp>
        <p:nvSpPr>
          <p:cNvPr id="23" name="TextBox 22"/>
          <p:cNvSpPr txBox="1"/>
          <p:nvPr/>
        </p:nvSpPr>
        <p:spPr>
          <a:xfrm>
            <a:off x="85733" y="4563070"/>
            <a:ext cx="1289045" cy="923330"/>
          </a:xfrm>
          <a:prstGeom prst="rect">
            <a:avLst/>
          </a:prstGeom>
          <a:noFill/>
        </p:spPr>
        <p:txBody>
          <a:bodyPr wrap="square" rtlCol="0">
            <a:spAutoFit/>
          </a:bodyPr>
          <a:lstStyle/>
          <a:p>
            <a:r>
              <a:rPr lang="en-US" b="1" i="1" dirty="0" smtClean="0"/>
              <a:t>Your Lowest </a:t>
            </a:r>
            <a:endParaRPr lang="en-US" b="1" i="1" dirty="0"/>
          </a:p>
          <a:p>
            <a:r>
              <a:rPr lang="en-US" b="1" i="1" dirty="0"/>
              <a:t>SD</a:t>
            </a:r>
          </a:p>
        </p:txBody>
      </p:sp>
      <p:sp>
        <p:nvSpPr>
          <p:cNvPr id="24" name="TextBox 23"/>
          <p:cNvSpPr txBox="1"/>
          <p:nvPr/>
        </p:nvSpPr>
        <p:spPr>
          <a:xfrm>
            <a:off x="1063622" y="4963180"/>
            <a:ext cx="838200" cy="523220"/>
          </a:xfrm>
          <a:prstGeom prst="rect">
            <a:avLst/>
          </a:prstGeom>
          <a:noFill/>
        </p:spPr>
        <p:txBody>
          <a:bodyPr wrap="square" rtlCol="0">
            <a:spAutoFit/>
          </a:bodyPr>
          <a:lstStyle/>
          <a:p>
            <a:pPr algn="ctr"/>
            <a:r>
              <a:rPr lang="en-US" sz="2800" b="1" dirty="0"/>
              <a:t>0</a:t>
            </a:r>
            <a:r>
              <a:rPr lang="en-US" sz="2800" b="1" dirty="0" smtClean="0"/>
              <a:t>.3</a:t>
            </a:r>
            <a:endParaRPr lang="en-US" sz="2800" b="1" dirty="0"/>
          </a:p>
        </p:txBody>
      </p:sp>
      <p:sp>
        <p:nvSpPr>
          <p:cNvPr id="25" name="TextBox 24"/>
          <p:cNvSpPr txBox="1"/>
          <p:nvPr/>
        </p:nvSpPr>
        <p:spPr>
          <a:xfrm>
            <a:off x="1063622" y="480289"/>
            <a:ext cx="838200" cy="523220"/>
          </a:xfrm>
          <a:prstGeom prst="rect">
            <a:avLst/>
          </a:prstGeom>
          <a:noFill/>
        </p:spPr>
        <p:txBody>
          <a:bodyPr wrap="square" rtlCol="0">
            <a:spAutoFit/>
          </a:bodyPr>
          <a:lstStyle/>
          <a:p>
            <a:pPr algn="ctr"/>
            <a:r>
              <a:rPr lang="en-US" sz="2800" b="1" dirty="0"/>
              <a:t>1</a:t>
            </a:r>
            <a:r>
              <a:rPr lang="en-US" sz="2800" b="1" dirty="0" smtClean="0"/>
              <a:t>.2</a:t>
            </a:r>
            <a:endParaRPr lang="en-US" sz="2800" b="1" dirty="0"/>
          </a:p>
        </p:txBody>
      </p:sp>
      <p:sp>
        <p:nvSpPr>
          <p:cNvPr id="26" name="TextBox 25"/>
          <p:cNvSpPr txBox="1"/>
          <p:nvPr/>
        </p:nvSpPr>
        <p:spPr>
          <a:xfrm>
            <a:off x="1063622" y="4114800"/>
            <a:ext cx="838200" cy="523220"/>
          </a:xfrm>
          <a:prstGeom prst="rect">
            <a:avLst/>
          </a:prstGeom>
          <a:noFill/>
        </p:spPr>
        <p:txBody>
          <a:bodyPr wrap="square" rtlCol="0">
            <a:spAutoFit/>
          </a:bodyPr>
          <a:lstStyle/>
          <a:p>
            <a:pPr algn="ctr"/>
            <a:r>
              <a:rPr lang="en-US" sz="2800" b="1" dirty="0" smtClean="0"/>
              <a:t>0.5</a:t>
            </a:r>
            <a:endParaRPr lang="en-US" sz="2800" b="1" dirty="0"/>
          </a:p>
        </p:txBody>
      </p:sp>
      <p:sp>
        <p:nvSpPr>
          <p:cNvPr id="27" name="TextBox 26"/>
          <p:cNvSpPr txBox="1"/>
          <p:nvPr/>
        </p:nvSpPr>
        <p:spPr>
          <a:xfrm>
            <a:off x="1063622" y="3136374"/>
            <a:ext cx="838200" cy="523220"/>
          </a:xfrm>
          <a:prstGeom prst="rect">
            <a:avLst/>
          </a:prstGeom>
          <a:noFill/>
        </p:spPr>
        <p:txBody>
          <a:bodyPr wrap="square" rtlCol="0">
            <a:spAutoFit/>
          </a:bodyPr>
          <a:lstStyle/>
          <a:p>
            <a:pPr algn="ctr"/>
            <a:r>
              <a:rPr lang="en-US" sz="2800" b="1" dirty="0" smtClean="0"/>
              <a:t>0.7</a:t>
            </a:r>
            <a:endParaRPr lang="en-US" sz="2800" b="1" dirty="0"/>
          </a:p>
        </p:txBody>
      </p:sp>
      <p:sp>
        <p:nvSpPr>
          <p:cNvPr id="28" name="TextBox 27"/>
          <p:cNvSpPr txBox="1"/>
          <p:nvPr/>
        </p:nvSpPr>
        <p:spPr>
          <a:xfrm>
            <a:off x="1063622" y="2209891"/>
            <a:ext cx="838200" cy="523220"/>
          </a:xfrm>
          <a:prstGeom prst="rect">
            <a:avLst/>
          </a:prstGeom>
          <a:noFill/>
        </p:spPr>
        <p:txBody>
          <a:bodyPr wrap="square" rtlCol="0">
            <a:spAutoFit/>
          </a:bodyPr>
          <a:lstStyle/>
          <a:p>
            <a:pPr algn="ctr"/>
            <a:r>
              <a:rPr lang="en-US" sz="2800" b="1" dirty="0" smtClean="0"/>
              <a:t>0.9</a:t>
            </a:r>
            <a:endParaRPr lang="en-US" sz="2800" b="1" dirty="0"/>
          </a:p>
        </p:txBody>
      </p:sp>
      <p:sp>
        <p:nvSpPr>
          <p:cNvPr id="29" name="TextBox 28"/>
          <p:cNvSpPr txBox="1"/>
          <p:nvPr/>
        </p:nvSpPr>
        <p:spPr>
          <a:xfrm>
            <a:off x="1063622" y="1371600"/>
            <a:ext cx="838200" cy="523220"/>
          </a:xfrm>
          <a:prstGeom prst="rect">
            <a:avLst/>
          </a:prstGeom>
          <a:noFill/>
        </p:spPr>
        <p:txBody>
          <a:bodyPr wrap="square" rtlCol="0">
            <a:spAutoFit/>
          </a:bodyPr>
          <a:lstStyle/>
          <a:p>
            <a:pPr algn="ctr"/>
            <a:r>
              <a:rPr lang="en-US" sz="2800" b="1" dirty="0"/>
              <a:t>1</a:t>
            </a:r>
            <a:r>
              <a:rPr lang="en-US" sz="2800" b="1" dirty="0" smtClean="0"/>
              <a:t>.0</a:t>
            </a:r>
            <a:endParaRPr lang="en-US" sz="2800" b="1" dirty="0"/>
          </a:p>
        </p:txBody>
      </p:sp>
      <p:sp>
        <p:nvSpPr>
          <p:cNvPr id="30" name="TextBox 29"/>
          <p:cNvSpPr txBox="1"/>
          <p:nvPr/>
        </p:nvSpPr>
        <p:spPr>
          <a:xfrm>
            <a:off x="76200" y="-6350"/>
            <a:ext cx="6477000" cy="338554"/>
          </a:xfrm>
          <a:prstGeom prst="rect">
            <a:avLst/>
          </a:prstGeom>
          <a:noFill/>
        </p:spPr>
        <p:txBody>
          <a:bodyPr wrap="square" rtlCol="0">
            <a:spAutoFit/>
          </a:bodyPr>
          <a:lstStyle/>
          <a:p>
            <a:r>
              <a:rPr lang="en-US" sz="1600" b="1" i="1" dirty="0" smtClean="0"/>
              <a:t>Analyzing School Culture Survey Data</a:t>
            </a:r>
            <a:endParaRPr lang="en-US" sz="1600" b="1" i="1" dirty="0"/>
          </a:p>
        </p:txBody>
      </p:sp>
      <p:sp>
        <p:nvSpPr>
          <p:cNvPr id="31" name="TextBox 30"/>
          <p:cNvSpPr txBox="1"/>
          <p:nvPr/>
        </p:nvSpPr>
        <p:spPr>
          <a:xfrm>
            <a:off x="5638800" y="3733800"/>
            <a:ext cx="228600" cy="369332"/>
          </a:xfrm>
          <a:prstGeom prst="rect">
            <a:avLst/>
          </a:prstGeom>
          <a:noFill/>
        </p:spPr>
        <p:txBody>
          <a:bodyPr wrap="square" rtlCol="0">
            <a:spAutoFit/>
          </a:bodyPr>
          <a:lstStyle/>
          <a:p>
            <a:pPr algn="ctr"/>
            <a:r>
              <a:rPr lang="en-US" b="1" dirty="0" smtClean="0"/>
              <a:t>1</a:t>
            </a:r>
            <a:endParaRPr lang="en-US" b="1" dirty="0"/>
          </a:p>
        </p:txBody>
      </p:sp>
      <p:sp>
        <p:nvSpPr>
          <p:cNvPr id="32" name="TextBox 31"/>
          <p:cNvSpPr txBox="1"/>
          <p:nvPr/>
        </p:nvSpPr>
        <p:spPr>
          <a:xfrm>
            <a:off x="5038523" y="533401"/>
            <a:ext cx="228600" cy="369332"/>
          </a:xfrm>
          <a:prstGeom prst="rect">
            <a:avLst/>
          </a:prstGeom>
          <a:noFill/>
        </p:spPr>
        <p:txBody>
          <a:bodyPr wrap="square" rtlCol="0">
            <a:spAutoFit/>
          </a:bodyPr>
          <a:lstStyle/>
          <a:p>
            <a:pPr algn="ctr"/>
            <a:r>
              <a:rPr lang="en-US" b="1" dirty="0">
                <a:solidFill>
                  <a:srgbClr val="00B0F0"/>
                </a:solidFill>
              </a:rPr>
              <a:t>2</a:t>
            </a:r>
          </a:p>
        </p:txBody>
      </p:sp>
      <p:sp>
        <p:nvSpPr>
          <p:cNvPr id="33" name="TextBox 32"/>
          <p:cNvSpPr txBox="1"/>
          <p:nvPr/>
        </p:nvSpPr>
        <p:spPr>
          <a:xfrm>
            <a:off x="5784647" y="3818268"/>
            <a:ext cx="228600" cy="369332"/>
          </a:xfrm>
          <a:prstGeom prst="rect">
            <a:avLst/>
          </a:prstGeom>
          <a:noFill/>
        </p:spPr>
        <p:txBody>
          <a:bodyPr wrap="square" rtlCol="0">
            <a:spAutoFit/>
          </a:bodyPr>
          <a:lstStyle/>
          <a:p>
            <a:pPr algn="ctr"/>
            <a:r>
              <a:rPr lang="en-US" b="1" dirty="0" smtClean="0"/>
              <a:t>3</a:t>
            </a:r>
            <a:endParaRPr lang="en-US" b="1" dirty="0"/>
          </a:p>
        </p:txBody>
      </p:sp>
      <p:sp>
        <p:nvSpPr>
          <p:cNvPr id="34" name="TextBox 33"/>
          <p:cNvSpPr txBox="1"/>
          <p:nvPr/>
        </p:nvSpPr>
        <p:spPr>
          <a:xfrm>
            <a:off x="6170579" y="3256003"/>
            <a:ext cx="228600" cy="369332"/>
          </a:xfrm>
          <a:prstGeom prst="rect">
            <a:avLst/>
          </a:prstGeom>
          <a:noFill/>
        </p:spPr>
        <p:txBody>
          <a:bodyPr wrap="square" rtlCol="0">
            <a:spAutoFit/>
          </a:bodyPr>
          <a:lstStyle/>
          <a:p>
            <a:pPr algn="ctr"/>
            <a:r>
              <a:rPr lang="en-US" b="1" dirty="0"/>
              <a:t>4</a:t>
            </a:r>
          </a:p>
        </p:txBody>
      </p:sp>
      <p:sp>
        <p:nvSpPr>
          <p:cNvPr id="35" name="TextBox 34"/>
          <p:cNvSpPr txBox="1"/>
          <p:nvPr/>
        </p:nvSpPr>
        <p:spPr>
          <a:xfrm>
            <a:off x="6308724" y="3733295"/>
            <a:ext cx="228600" cy="369332"/>
          </a:xfrm>
          <a:prstGeom prst="rect">
            <a:avLst/>
          </a:prstGeom>
          <a:noFill/>
        </p:spPr>
        <p:txBody>
          <a:bodyPr wrap="square" rtlCol="0">
            <a:spAutoFit/>
          </a:bodyPr>
          <a:lstStyle/>
          <a:p>
            <a:pPr algn="ctr"/>
            <a:r>
              <a:rPr lang="en-US" b="1" dirty="0" smtClean="0"/>
              <a:t>5</a:t>
            </a:r>
            <a:endParaRPr lang="en-US" b="1" dirty="0"/>
          </a:p>
        </p:txBody>
      </p:sp>
      <p:sp>
        <p:nvSpPr>
          <p:cNvPr id="36" name="TextBox 35"/>
          <p:cNvSpPr txBox="1"/>
          <p:nvPr/>
        </p:nvSpPr>
        <p:spPr>
          <a:xfrm>
            <a:off x="5950422" y="3601998"/>
            <a:ext cx="228600" cy="369332"/>
          </a:xfrm>
          <a:prstGeom prst="rect">
            <a:avLst/>
          </a:prstGeom>
          <a:noFill/>
        </p:spPr>
        <p:txBody>
          <a:bodyPr wrap="square" rtlCol="0">
            <a:spAutoFit/>
          </a:bodyPr>
          <a:lstStyle/>
          <a:p>
            <a:pPr algn="ctr"/>
            <a:r>
              <a:rPr lang="en-US" b="1" dirty="0"/>
              <a:t>6</a:t>
            </a:r>
          </a:p>
        </p:txBody>
      </p:sp>
      <p:sp>
        <p:nvSpPr>
          <p:cNvPr id="37" name="TextBox 36"/>
          <p:cNvSpPr txBox="1"/>
          <p:nvPr/>
        </p:nvSpPr>
        <p:spPr>
          <a:xfrm>
            <a:off x="5116885" y="3242756"/>
            <a:ext cx="228600" cy="369332"/>
          </a:xfrm>
          <a:prstGeom prst="rect">
            <a:avLst/>
          </a:prstGeom>
          <a:noFill/>
        </p:spPr>
        <p:txBody>
          <a:bodyPr wrap="square" rtlCol="0">
            <a:spAutoFit/>
          </a:bodyPr>
          <a:lstStyle/>
          <a:p>
            <a:pPr algn="ctr"/>
            <a:r>
              <a:rPr lang="en-US" b="1" dirty="0" smtClean="0"/>
              <a:t>7</a:t>
            </a:r>
            <a:endParaRPr lang="en-US" b="1" dirty="0"/>
          </a:p>
        </p:txBody>
      </p:sp>
      <p:sp>
        <p:nvSpPr>
          <p:cNvPr id="38" name="TextBox 37"/>
          <p:cNvSpPr txBox="1"/>
          <p:nvPr/>
        </p:nvSpPr>
        <p:spPr>
          <a:xfrm>
            <a:off x="5650285" y="3239244"/>
            <a:ext cx="228600" cy="369332"/>
          </a:xfrm>
          <a:prstGeom prst="rect">
            <a:avLst/>
          </a:prstGeom>
          <a:noFill/>
        </p:spPr>
        <p:txBody>
          <a:bodyPr wrap="square" rtlCol="0">
            <a:spAutoFit/>
          </a:bodyPr>
          <a:lstStyle/>
          <a:p>
            <a:pPr algn="ctr"/>
            <a:r>
              <a:rPr lang="en-US" b="1" dirty="0"/>
              <a:t>8</a:t>
            </a:r>
          </a:p>
        </p:txBody>
      </p:sp>
      <p:sp>
        <p:nvSpPr>
          <p:cNvPr id="39" name="TextBox 38"/>
          <p:cNvSpPr txBox="1"/>
          <p:nvPr/>
        </p:nvSpPr>
        <p:spPr>
          <a:xfrm>
            <a:off x="5650285" y="2304123"/>
            <a:ext cx="228600" cy="369332"/>
          </a:xfrm>
          <a:prstGeom prst="rect">
            <a:avLst/>
          </a:prstGeom>
          <a:noFill/>
        </p:spPr>
        <p:txBody>
          <a:bodyPr wrap="square" rtlCol="0">
            <a:spAutoFit/>
          </a:bodyPr>
          <a:lstStyle/>
          <a:p>
            <a:pPr algn="ctr"/>
            <a:r>
              <a:rPr lang="en-US" b="1" dirty="0" smtClean="0">
                <a:solidFill>
                  <a:srgbClr val="00B0F0"/>
                </a:solidFill>
              </a:rPr>
              <a:t>9</a:t>
            </a:r>
            <a:endParaRPr lang="en-US" b="1" dirty="0">
              <a:solidFill>
                <a:srgbClr val="00B0F0"/>
              </a:solidFill>
            </a:endParaRPr>
          </a:p>
        </p:txBody>
      </p:sp>
      <p:sp>
        <p:nvSpPr>
          <p:cNvPr id="40" name="TextBox 39"/>
          <p:cNvSpPr txBox="1"/>
          <p:nvPr/>
        </p:nvSpPr>
        <p:spPr>
          <a:xfrm>
            <a:off x="6491525" y="3216653"/>
            <a:ext cx="434232" cy="369332"/>
          </a:xfrm>
          <a:prstGeom prst="rect">
            <a:avLst/>
          </a:prstGeom>
          <a:noFill/>
        </p:spPr>
        <p:txBody>
          <a:bodyPr wrap="square" rtlCol="0">
            <a:spAutoFit/>
          </a:bodyPr>
          <a:lstStyle/>
          <a:p>
            <a:pPr algn="ctr"/>
            <a:r>
              <a:rPr lang="en-US" b="1" dirty="0" smtClean="0"/>
              <a:t>10</a:t>
            </a:r>
            <a:endParaRPr lang="en-US" b="1" dirty="0"/>
          </a:p>
        </p:txBody>
      </p:sp>
      <p:sp>
        <p:nvSpPr>
          <p:cNvPr id="41" name="TextBox 40"/>
          <p:cNvSpPr txBox="1"/>
          <p:nvPr/>
        </p:nvSpPr>
        <p:spPr>
          <a:xfrm>
            <a:off x="4659684" y="2286835"/>
            <a:ext cx="434232" cy="369332"/>
          </a:xfrm>
          <a:prstGeom prst="rect">
            <a:avLst/>
          </a:prstGeom>
          <a:noFill/>
        </p:spPr>
        <p:txBody>
          <a:bodyPr wrap="square" rtlCol="0">
            <a:spAutoFit/>
          </a:bodyPr>
          <a:lstStyle/>
          <a:p>
            <a:pPr algn="ctr"/>
            <a:r>
              <a:rPr lang="en-US" b="1" dirty="0" smtClean="0"/>
              <a:t>11</a:t>
            </a:r>
            <a:endParaRPr lang="en-US" b="1" dirty="0"/>
          </a:p>
        </p:txBody>
      </p:sp>
      <p:sp>
        <p:nvSpPr>
          <p:cNvPr id="42" name="TextBox 41"/>
          <p:cNvSpPr txBox="1"/>
          <p:nvPr/>
        </p:nvSpPr>
        <p:spPr>
          <a:xfrm>
            <a:off x="5144243" y="2731533"/>
            <a:ext cx="434232" cy="369332"/>
          </a:xfrm>
          <a:prstGeom prst="rect">
            <a:avLst/>
          </a:prstGeom>
          <a:noFill/>
        </p:spPr>
        <p:txBody>
          <a:bodyPr wrap="square" rtlCol="0">
            <a:spAutoFit/>
          </a:bodyPr>
          <a:lstStyle/>
          <a:p>
            <a:pPr algn="ctr"/>
            <a:r>
              <a:rPr lang="en-US" b="1" dirty="0" smtClean="0"/>
              <a:t>12</a:t>
            </a:r>
            <a:endParaRPr lang="en-US" b="1" dirty="0"/>
          </a:p>
        </p:txBody>
      </p:sp>
      <p:sp>
        <p:nvSpPr>
          <p:cNvPr id="43" name="TextBox 42"/>
          <p:cNvSpPr txBox="1"/>
          <p:nvPr/>
        </p:nvSpPr>
        <p:spPr>
          <a:xfrm>
            <a:off x="4950568" y="5030034"/>
            <a:ext cx="434232" cy="369332"/>
          </a:xfrm>
          <a:prstGeom prst="rect">
            <a:avLst/>
          </a:prstGeom>
          <a:noFill/>
        </p:spPr>
        <p:txBody>
          <a:bodyPr wrap="square" rtlCol="0">
            <a:spAutoFit/>
          </a:bodyPr>
          <a:lstStyle/>
          <a:p>
            <a:pPr algn="ctr"/>
            <a:r>
              <a:rPr lang="en-US" b="1" dirty="0" smtClean="0"/>
              <a:t>13</a:t>
            </a:r>
            <a:endParaRPr lang="en-US" b="1" dirty="0"/>
          </a:p>
        </p:txBody>
      </p:sp>
      <p:sp>
        <p:nvSpPr>
          <p:cNvPr id="44" name="TextBox 43"/>
          <p:cNvSpPr txBox="1"/>
          <p:nvPr/>
        </p:nvSpPr>
        <p:spPr>
          <a:xfrm>
            <a:off x="4426152" y="2797102"/>
            <a:ext cx="434232" cy="369332"/>
          </a:xfrm>
          <a:prstGeom prst="rect">
            <a:avLst/>
          </a:prstGeom>
          <a:noFill/>
        </p:spPr>
        <p:txBody>
          <a:bodyPr wrap="square" rtlCol="0">
            <a:spAutoFit/>
          </a:bodyPr>
          <a:lstStyle/>
          <a:p>
            <a:pPr algn="ctr"/>
            <a:r>
              <a:rPr lang="en-US" b="1" dirty="0" smtClean="0"/>
              <a:t>14</a:t>
            </a:r>
            <a:endParaRPr lang="en-US" b="1" dirty="0"/>
          </a:p>
        </p:txBody>
      </p:sp>
      <p:sp>
        <p:nvSpPr>
          <p:cNvPr id="45" name="TextBox 44"/>
          <p:cNvSpPr txBox="1"/>
          <p:nvPr/>
        </p:nvSpPr>
        <p:spPr>
          <a:xfrm>
            <a:off x="1928809" y="3224494"/>
            <a:ext cx="434232" cy="369332"/>
          </a:xfrm>
          <a:prstGeom prst="rect">
            <a:avLst/>
          </a:prstGeom>
          <a:noFill/>
        </p:spPr>
        <p:txBody>
          <a:bodyPr wrap="square" rtlCol="0">
            <a:spAutoFit/>
          </a:bodyPr>
          <a:lstStyle/>
          <a:p>
            <a:pPr algn="ctr"/>
            <a:r>
              <a:rPr lang="en-US" b="1" dirty="0" smtClean="0">
                <a:solidFill>
                  <a:srgbClr val="FF0000"/>
                </a:solidFill>
              </a:rPr>
              <a:t>15</a:t>
            </a:r>
            <a:endParaRPr lang="en-US" b="1" dirty="0">
              <a:solidFill>
                <a:srgbClr val="FF0000"/>
              </a:solidFill>
            </a:endParaRPr>
          </a:p>
        </p:txBody>
      </p:sp>
      <p:sp>
        <p:nvSpPr>
          <p:cNvPr id="46" name="TextBox 45"/>
          <p:cNvSpPr txBox="1"/>
          <p:nvPr/>
        </p:nvSpPr>
        <p:spPr>
          <a:xfrm>
            <a:off x="5136165" y="2915814"/>
            <a:ext cx="434232" cy="369332"/>
          </a:xfrm>
          <a:prstGeom prst="rect">
            <a:avLst/>
          </a:prstGeom>
          <a:noFill/>
        </p:spPr>
        <p:txBody>
          <a:bodyPr wrap="square" rtlCol="0">
            <a:spAutoFit/>
          </a:bodyPr>
          <a:lstStyle/>
          <a:p>
            <a:pPr algn="ctr"/>
            <a:r>
              <a:rPr lang="en-US" b="1" dirty="0" smtClean="0"/>
              <a:t>16</a:t>
            </a:r>
            <a:endParaRPr lang="en-US" b="1" dirty="0"/>
          </a:p>
        </p:txBody>
      </p:sp>
      <p:sp>
        <p:nvSpPr>
          <p:cNvPr id="47" name="TextBox 46"/>
          <p:cNvSpPr txBox="1"/>
          <p:nvPr/>
        </p:nvSpPr>
        <p:spPr>
          <a:xfrm>
            <a:off x="5583137" y="3522077"/>
            <a:ext cx="434232" cy="369332"/>
          </a:xfrm>
          <a:prstGeom prst="rect">
            <a:avLst/>
          </a:prstGeom>
          <a:noFill/>
        </p:spPr>
        <p:txBody>
          <a:bodyPr wrap="square" rtlCol="0">
            <a:spAutoFit/>
          </a:bodyPr>
          <a:lstStyle/>
          <a:p>
            <a:pPr algn="ctr"/>
            <a:r>
              <a:rPr lang="en-US" b="1" dirty="0" smtClean="0"/>
              <a:t>17</a:t>
            </a:r>
            <a:endParaRPr lang="en-US" b="1" dirty="0"/>
          </a:p>
        </p:txBody>
      </p:sp>
      <p:sp>
        <p:nvSpPr>
          <p:cNvPr id="48" name="TextBox 47"/>
          <p:cNvSpPr txBox="1"/>
          <p:nvPr/>
        </p:nvSpPr>
        <p:spPr>
          <a:xfrm>
            <a:off x="5564491" y="4190139"/>
            <a:ext cx="434232" cy="369332"/>
          </a:xfrm>
          <a:prstGeom prst="rect">
            <a:avLst/>
          </a:prstGeom>
          <a:noFill/>
        </p:spPr>
        <p:txBody>
          <a:bodyPr wrap="square" rtlCol="0">
            <a:spAutoFit/>
          </a:bodyPr>
          <a:lstStyle/>
          <a:p>
            <a:pPr algn="ctr"/>
            <a:r>
              <a:rPr lang="en-US" b="1" dirty="0" smtClean="0"/>
              <a:t>18</a:t>
            </a:r>
            <a:endParaRPr lang="en-US" b="1" dirty="0"/>
          </a:p>
        </p:txBody>
      </p:sp>
      <p:sp>
        <p:nvSpPr>
          <p:cNvPr id="49" name="TextBox 48"/>
          <p:cNvSpPr txBox="1"/>
          <p:nvPr/>
        </p:nvSpPr>
        <p:spPr>
          <a:xfrm>
            <a:off x="5327651" y="3572841"/>
            <a:ext cx="434232" cy="369332"/>
          </a:xfrm>
          <a:prstGeom prst="rect">
            <a:avLst/>
          </a:prstGeom>
          <a:noFill/>
        </p:spPr>
        <p:txBody>
          <a:bodyPr wrap="square" rtlCol="0">
            <a:spAutoFit/>
          </a:bodyPr>
          <a:lstStyle/>
          <a:p>
            <a:pPr algn="ctr"/>
            <a:r>
              <a:rPr lang="en-US" b="1" dirty="0" smtClean="0"/>
              <a:t>19</a:t>
            </a:r>
            <a:endParaRPr lang="en-US" b="1" dirty="0"/>
          </a:p>
        </p:txBody>
      </p:sp>
      <p:sp>
        <p:nvSpPr>
          <p:cNvPr id="50" name="TextBox 49"/>
          <p:cNvSpPr txBox="1"/>
          <p:nvPr/>
        </p:nvSpPr>
        <p:spPr>
          <a:xfrm>
            <a:off x="4348402" y="2357303"/>
            <a:ext cx="434232" cy="369332"/>
          </a:xfrm>
          <a:prstGeom prst="rect">
            <a:avLst/>
          </a:prstGeom>
          <a:noFill/>
        </p:spPr>
        <p:txBody>
          <a:bodyPr wrap="square" rtlCol="0">
            <a:spAutoFit/>
          </a:bodyPr>
          <a:lstStyle/>
          <a:p>
            <a:pPr algn="ctr"/>
            <a:r>
              <a:rPr lang="en-US" b="1" dirty="0" smtClean="0"/>
              <a:t>20</a:t>
            </a:r>
            <a:endParaRPr lang="en-US" b="1" dirty="0"/>
          </a:p>
        </p:txBody>
      </p:sp>
      <p:sp>
        <p:nvSpPr>
          <p:cNvPr id="51" name="TextBox 50"/>
          <p:cNvSpPr txBox="1"/>
          <p:nvPr/>
        </p:nvSpPr>
        <p:spPr>
          <a:xfrm>
            <a:off x="5279148" y="3192675"/>
            <a:ext cx="434232" cy="369332"/>
          </a:xfrm>
          <a:prstGeom prst="rect">
            <a:avLst/>
          </a:prstGeom>
          <a:noFill/>
        </p:spPr>
        <p:txBody>
          <a:bodyPr wrap="square" rtlCol="0">
            <a:spAutoFit/>
          </a:bodyPr>
          <a:lstStyle/>
          <a:p>
            <a:pPr algn="ctr"/>
            <a:r>
              <a:rPr lang="en-US" b="1" dirty="0" smtClean="0"/>
              <a:t>21</a:t>
            </a:r>
            <a:endParaRPr lang="en-US" b="1" dirty="0"/>
          </a:p>
        </p:txBody>
      </p:sp>
      <p:sp>
        <p:nvSpPr>
          <p:cNvPr id="52" name="TextBox 51"/>
          <p:cNvSpPr txBox="1"/>
          <p:nvPr/>
        </p:nvSpPr>
        <p:spPr>
          <a:xfrm>
            <a:off x="3935955" y="1182827"/>
            <a:ext cx="434232" cy="369332"/>
          </a:xfrm>
          <a:prstGeom prst="rect">
            <a:avLst/>
          </a:prstGeom>
          <a:noFill/>
        </p:spPr>
        <p:txBody>
          <a:bodyPr wrap="square" rtlCol="0">
            <a:spAutoFit/>
          </a:bodyPr>
          <a:lstStyle/>
          <a:p>
            <a:pPr algn="ctr"/>
            <a:r>
              <a:rPr lang="en-US" b="1" dirty="0" smtClean="0"/>
              <a:t>22</a:t>
            </a:r>
            <a:endParaRPr lang="en-US" b="1" dirty="0"/>
          </a:p>
        </p:txBody>
      </p:sp>
      <p:sp>
        <p:nvSpPr>
          <p:cNvPr id="53" name="TextBox 52"/>
          <p:cNvSpPr txBox="1"/>
          <p:nvPr/>
        </p:nvSpPr>
        <p:spPr>
          <a:xfrm>
            <a:off x="4669278" y="2465338"/>
            <a:ext cx="434232" cy="369332"/>
          </a:xfrm>
          <a:prstGeom prst="rect">
            <a:avLst/>
          </a:prstGeom>
          <a:noFill/>
        </p:spPr>
        <p:txBody>
          <a:bodyPr wrap="square" rtlCol="0">
            <a:spAutoFit/>
          </a:bodyPr>
          <a:lstStyle/>
          <a:p>
            <a:pPr algn="ctr"/>
            <a:r>
              <a:rPr lang="en-US" b="1" dirty="0" smtClean="0"/>
              <a:t>23</a:t>
            </a:r>
            <a:endParaRPr lang="en-US" b="1" dirty="0"/>
          </a:p>
        </p:txBody>
      </p:sp>
      <p:sp>
        <p:nvSpPr>
          <p:cNvPr id="54" name="TextBox 53"/>
          <p:cNvSpPr txBox="1"/>
          <p:nvPr/>
        </p:nvSpPr>
        <p:spPr>
          <a:xfrm>
            <a:off x="6075127" y="4618066"/>
            <a:ext cx="434232" cy="369332"/>
          </a:xfrm>
          <a:prstGeom prst="rect">
            <a:avLst/>
          </a:prstGeom>
          <a:noFill/>
        </p:spPr>
        <p:txBody>
          <a:bodyPr wrap="square" rtlCol="0">
            <a:spAutoFit/>
          </a:bodyPr>
          <a:lstStyle/>
          <a:p>
            <a:pPr algn="ctr"/>
            <a:r>
              <a:rPr lang="en-US" b="1" dirty="0" smtClean="0">
                <a:solidFill>
                  <a:srgbClr val="00B050"/>
                </a:solidFill>
              </a:rPr>
              <a:t>24</a:t>
            </a:r>
            <a:endParaRPr lang="en-US" b="1" dirty="0">
              <a:solidFill>
                <a:srgbClr val="00B050"/>
              </a:solidFill>
            </a:endParaRPr>
          </a:p>
        </p:txBody>
      </p:sp>
      <p:sp>
        <p:nvSpPr>
          <p:cNvPr id="55" name="TextBox 54"/>
          <p:cNvSpPr txBox="1"/>
          <p:nvPr/>
        </p:nvSpPr>
        <p:spPr>
          <a:xfrm>
            <a:off x="6472337" y="4162998"/>
            <a:ext cx="434232" cy="369332"/>
          </a:xfrm>
          <a:prstGeom prst="rect">
            <a:avLst/>
          </a:prstGeom>
          <a:noFill/>
        </p:spPr>
        <p:txBody>
          <a:bodyPr wrap="square" rtlCol="0">
            <a:spAutoFit/>
          </a:bodyPr>
          <a:lstStyle/>
          <a:p>
            <a:pPr algn="ctr"/>
            <a:r>
              <a:rPr lang="en-US" b="1" dirty="0" smtClean="0">
                <a:solidFill>
                  <a:srgbClr val="00B050"/>
                </a:solidFill>
              </a:rPr>
              <a:t>25</a:t>
            </a:r>
            <a:endParaRPr lang="en-US" b="1" dirty="0">
              <a:solidFill>
                <a:srgbClr val="00B050"/>
              </a:solidFill>
            </a:endParaRPr>
          </a:p>
        </p:txBody>
      </p:sp>
      <p:sp>
        <p:nvSpPr>
          <p:cNvPr id="56" name="TextBox 55"/>
          <p:cNvSpPr txBox="1"/>
          <p:nvPr/>
        </p:nvSpPr>
        <p:spPr>
          <a:xfrm>
            <a:off x="4085853" y="3222621"/>
            <a:ext cx="434232" cy="369332"/>
          </a:xfrm>
          <a:prstGeom prst="rect">
            <a:avLst/>
          </a:prstGeom>
          <a:noFill/>
        </p:spPr>
        <p:txBody>
          <a:bodyPr wrap="square" rtlCol="0">
            <a:spAutoFit/>
          </a:bodyPr>
          <a:lstStyle/>
          <a:p>
            <a:pPr algn="ctr"/>
            <a:r>
              <a:rPr lang="en-US" b="1" dirty="0" smtClean="0"/>
              <a:t>26</a:t>
            </a:r>
            <a:endParaRPr lang="en-US" b="1" dirty="0"/>
          </a:p>
        </p:txBody>
      </p:sp>
      <p:sp>
        <p:nvSpPr>
          <p:cNvPr id="57" name="TextBox 56"/>
          <p:cNvSpPr txBox="1"/>
          <p:nvPr/>
        </p:nvSpPr>
        <p:spPr>
          <a:xfrm>
            <a:off x="5521054" y="3954998"/>
            <a:ext cx="434232" cy="369332"/>
          </a:xfrm>
          <a:prstGeom prst="rect">
            <a:avLst/>
          </a:prstGeom>
          <a:noFill/>
        </p:spPr>
        <p:txBody>
          <a:bodyPr wrap="square" rtlCol="0">
            <a:spAutoFit/>
          </a:bodyPr>
          <a:lstStyle/>
          <a:p>
            <a:pPr algn="ctr"/>
            <a:r>
              <a:rPr lang="en-US" b="1" dirty="0" smtClean="0"/>
              <a:t>27</a:t>
            </a:r>
            <a:endParaRPr lang="en-US" b="1" dirty="0"/>
          </a:p>
        </p:txBody>
      </p:sp>
      <p:sp>
        <p:nvSpPr>
          <p:cNvPr id="58" name="TextBox 57"/>
          <p:cNvSpPr txBox="1"/>
          <p:nvPr/>
        </p:nvSpPr>
        <p:spPr>
          <a:xfrm>
            <a:off x="4680831" y="2889659"/>
            <a:ext cx="434232" cy="369332"/>
          </a:xfrm>
          <a:prstGeom prst="rect">
            <a:avLst/>
          </a:prstGeom>
          <a:noFill/>
        </p:spPr>
        <p:txBody>
          <a:bodyPr wrap="square" rtlCol="0">
            <a:spAutoFit/>
          </a:bodyPr>
          <a:lstStyle/>
          <a:p>
            <a:pPr algn="ctr"/>
            <a:r>
              <a:rPr lang="en-US" b="1" dirty="0" smtClean="0"/>
              <a:t>28</a:t>
            </a:r>
            <a:endParaRPr lang="en-US" b="1" dirty="0"/>
          </a:p>
        </p:txBody>
      </p:sp>
      <p:sp>
        <p:nvSpPr>
          <p:cNvPr id="59" name="TextBox 58"/>
          <p:cNvSpPr txBox="1"/>
          <p:nvPr/>
        </p:nvSpPr>
        <p:spPr>
          <a:xfrm>
            <a:off x="5217369" y="3394588"/>
            <a:ext cx="434232" cy="369332"/>
          </a:xfrm>
          <a:prstGeom prst="rect">
            <a:avLst/>
          </a:prstGeom>
          <a:noFill/>
        </p:spPr>
        <p:txBody>
          <a:bodyPr wrap="square" rtlCol="0">
            <a:spAutoFit/>
          </a:bodyPr>
          <a:lstStyle/>
          <a:p>
            <a:pPr algn="ctr"/>
            <a:r>
              <a:rPr lang="en-US" b="1" dirty="0" smtClean="0"/>
              <a:t>29</a:t>
            </a:r>
            <a:endParaRPr lang="en-US" b="1" dirty="0"/>
          </a:p>
        </p:txBody>
      </p:sp>
      <p:sp>
        <p:nvSpPr>
          <p:cNvPr id="60" name="TextBox 59"/>
          <p:cNvSpPr txBox="1"/>
          <p:nvPr/>
        </p:nvSpPr>
        <p:spPr>
          <a:xfrm>
            <a:off x="6152846" y="4158734"/>
            <a:ext cx="434232" cy="369332"/>
          </a:xfrm>
          <a:prstGeom prst="rect">
            <a:avLst/>
          </a:prstGeom>
          <a:noFill/>
        </p:spPr>
        <p:txBody>
          <a:bodyPr wrap="square" rtlCol="0">
            <a:spAutoFit/>
          </a:bodyPr>
          <a:lstStyle/>
          <a:p>
            <a:pPr algn="ctr"/>
            <a:r>
              <a:rPr lang="en-US" b="1" dirty="0" smtClean="0">
                <a:solidFill>
                  <a:srgbClr val="00B050"/>
                </a:solidFill>
              </a:rPr>
              <a:t>30</a:t>
            </a:r>
            <a:endParaRPr lang="en-US" b="1" dirty="0">
              <a:solidFill>
                <a:srgbClr val="00B050"/>
              </a:solidFill>
            </a:endParaRPr>
          </a:p>
        </p:txBody>
      </p:sp>
      <p:sp>
        <p:nvSpPr>
          <p:cNvPr id="61" name="TextBox 60"/>
          <p:cNvSpPr txBox="1"/>
          <p:nvPr/>
        </p:nvSpPr>
        <p:spPr>
          <a:xfrm>
            <a:off x="5359401" y="3776745"/>
            <a:ext cx="434232" cy="369332"/>
          </a:xfrm>
          <a:prstGeom prst="rect">
            <a:avLst/>
          </a:prstGeom>
          <a:noFill/>
        </p:spPr>
        <p:txBody>
          <a:bodyPr wrap="square" rtlCol="0">
            <a:spAutoFit/>
          </a:bodyPr>
          <a:lstStyle/>
          <a:p>
            <a:pPr algn="ctr"/>
            <a:r>
              <a:rPr lang="en-US" b="1" dirty="0" smtClean="0"/>
              <a:t>31</a:t>
            </a:r>
            <a:endParaRPr lang="en-US" b="1" dirty="0"/>
          </a:p>
        </p:txBody>
      </p:sp>
      <p:sp>
        <p:nvSpPr>
          <p:cNvPr id="62" name="TextBox 61"/>
          <p:cNvSpPr txBox="1"/>
          <p:nvPr/>
        </p:nvSpPr>
        <p:spPr>
          <a:xfrm>
            <a:off x="3493515" y="1403866"/>
            <a:ext cx="434232" cy="369332"/>
          </a:xfrm>
          <a:prstGeom prst="rect">
            <a:avLst/>
          </a:prstGeom>
          <a:noFill/>
        </p:spPr>
        <p:txBody>
          <a:bodyPr wrap="square" rtlCol="0">
            <a:spAutoFit/>
          </a:bodyPr>
          <a:lstStyle/>
          <a:p>
            <a:pPr algn="ctr"/>
            <a:r>
              <a:rPr lang="en-US" b="1" dirty="0" smtClean="0"/>
              <a:t>32</a:t>
            </a:r>
            <a:endParaRPr lang="en-US" b="1" dirty="0"/>
          </a:p>
        </p:txBody>
      </p:sp>
      <p:sp>
        <p:nvSpPr>
          <p:cNvPr id="63" name="TextBox 62"/>
          <p:cNvSpPr txBox="1"/>
          <p:nvPr/>
        </p:nvSpPr>
        <p:spPr>
          <a:xfrm>
            <a:off x="4287838" y="3377341"/>
            <a:ext cx="434232" cy="369332"/>
          </a:xfrm>
          <a:prstGeom prst="rect">
            <a:avLst/>
          </a:prstGeom>
          <a:noFill/>
        </p:spPr>
        <p:txBody>
          <a:bodyPr wrap="square" rtlCol="0">
            <a:spAutoFit/>
          </a:bodyPr>
          <a:lstStyle/>
          <a:p>
            <a:pPr algn="ctr"/>
            <a:r>
              <a:rPr lang="en-US" b="1" dirty="0" smtClean="0"/>
              <a:t>33</a:t>
            </a:r>
            <a:endParaRPr lang="en-US" b="1" dirty="0"/>
          </a:p>
        </p:txBody>
      </p:sp>
      <p:sp>
        <p:nvSpPr>
          <p:cNvPr id="64" name="TextBox 63"/>
          <p:cNvSpPr txBox="1"/>
          <p:nvPr/>
        </p:nvSpPr>
        <p:spPr>
          <a:xfrm>
            <a:off x="6068169" y="3496039"/>
            <a:ext cx="434232" cy="369332"/>
          </a:xfrm>
          <a:prstGeom prst="rect">
            <a:avLst/>
          </a:prstGeom>
          <a:noFill/>
        </p:spPr>
        <p:txBody>
          <a:bodyPr wrap="square" rtlCol="0">
            <a:spAutoFit/>
          </a:bodyPr>
          <a:lstStyle/>
          <a:p>
            <a:pPr algn="ctr"/>
            <a:r>
              <a:rPr lang="en-US" b="1" dirty="0" smtClean="0"/>
              <a:t>34</a:t>
            </a:r>
            <a:endParaRPr lang="en-US" b="1" dirty="0"/>
          </a:p>
        </p:txBody>
      </p:sp>
      <p:sp>
        <p:nvSpPr>
          <p:cNvPr id="65" name="TextBox 64"/>
          <p:cNvSpPr txBox="1"/>
          <p:nvPr/>
        </p:nvSpPr>
        <p:spPr>
          <a:xfrm>
            <a:off x="5147215" y="3878953"/>
            <a:ext cx="434232" cy="369332"/>
          </a:xfrm>
          <a:prstGeom prst="rect">
            <a:avLst/>
          </a:prstGeom>
          <a:noFill/>
        </p:spPr>
        <p:txBody>
          <a:bodyPr wrap="square" rtlCol="0">
            <a:spAutoFit/>
          </a:bodyPr>
          <a:lstStyle/>
          <a:p>
            <a:pPr algn="ctr"/>
            <a:r>
              <a:rPr lang="en-US" b="1" dirty="0" smtClean="0"/>
              <a:t>35</a:t>
            </a:r>
            <a:endParaRPr lang="en-US" b="1" dirty="0"/>
          </a:p>
        </p:txBody>
      </p:sp>
      <p:sp>
        <p:nvSpPr>
          <p:cNvPr id="67" name="TextBox 66"/>
          <p:cNvSpPr txBox="1"/>
          <p:nvPr/>
        </p:nvSpPr>
        <p:spPr>
          <a:xfrm>
            <a:off x="7158026" y="902733"/>
            <a:ext cx="1905000" cy="707886"/>
          </a:xfrm>
          <a:prstGeom prst="rect">
            <a:avLst/>
          </a:prstGeom>
          <a:noFill/>
        </p:spPr>
        <p:txBody>
          <a:bodyPr wrap="square" rtlCol="0">
            <a:spAutoFit/>
          </a:bodyPr>
          <a:lstStyle/>
          <a:p>
            <a:r>
              <a:rPr lang="en-US" sz="2000" b="1" i="1" dirty="0" smtClean="0">
                <a:solidFill>
                  <a:srgbClr val="00B0F0"/>
                </a:solidFill>
              </a:rPr>
              <a:t>Easy wins</a:t>
            </a:r>
          </a:p>
          <a:p>
            <a:r>
              <a:rPr lang="en-US" sz="2000" b="1" i="1" dirty="0" smtClean="0">
                <a:solidFill>
                  <a:srgbClr val="00B0F0"/>
                </a:solidFill>
              </a:rPr>
              <a:t>2, 9</a:t>
            </a:r>
            <a:endParaRPr lang="en-US" sz="2000" b="1" i="1" dirty="0">
              <a:solidFill>
                <a:srgbClr val="00B0F0"/>
              </a:solidFill>
            </a:endParaRPr>
          </a:p>
        </p:txBody>
      </p:sp>
      <p:cxnSp>
        <p:nvCxnSpPr>
          <p:cNvPr id="69" name="Straight Arrow Connector 68"/>
          <p:cNvCxnSpPr/>
          <p:nvPr/>
        </p:nvCxnSpPr>
        <p:spPr>
          <a:xfrm flipH="1" flipV="1">
            <a:off x="5359401" y="762000"/>
            <a:ext cx="1547168" cy="45720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0" name="Straight Arrow Connector 69"/>
          <p:cNvCxnSpPr>
            <a:endCxn id="39" idx="3"/>
          </p:cNvCxnSpPr>
          <p:nvPr/>
        </p:nvCxnSpPr>
        <p:spPr>
          <a:xfrm flipH="1">
            <a:off x="5878885" y="1371600"/>
            <a:ext cx="1180084" cy="1117189"/>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68" name="TextBox 67"/>
          <p:cNvSpPr txBox="1"/>
          <p:nvPr/>
        </p:nvSpPr>
        <p:spPr>
          <a:xfrm>
            <a:off x="7177681" y="2326838"/>
            <a:ext cx="2057400" cy="707886"/>
          </a:xfrm>
          <a:prstGeom prst="rect">
            <a:avLst/>
          </a:prstGeom>
          <a:noFill/>
        </p:spPr>
        <p:txBody>
          <a:bodyPr wrap="square" rtlCol="0">
            <a:spAutoFit/>
          </a:bodyPr>
          <a:lstStyle/>
          <a:p>
            <a:r>
              <a:rPr lang="en-US" sz="2000" b="1" i="1" dirty="0" smtClean="0">
                <a:solidFill>
                  <a:srgbClr val="00B050"/>
                </a:solidFill>
              </a:rPr>
              <a:t>Successes</a:t>
            </a:r>
          </a:p>
          <a:p>
            <a:r>
              <a:rPr lang="en-US" sz="2000" b="1" i="1" dirty="0" smtClean="0">
                <a:solidFill>
                  <a:srgbClr val="00B050"/>
                </a:solidFill>
              </a:rPr>
              <a:t>24, 25, 30</a:t>
            </a:r>
            <a:endParaRPr lang="en-US" sz="2000" b="1" i="1" dirty="0">
              <a:solidFill>
                <a:srgbClr val="00B050"/>
              </a:solidFill>
            </a:endParaRPr>
          </a:p>
        </p:txBody>
      </p:sp>
      <p:sp>
        <p:nvSpPr>
          <p:cNvPr id="71" name="TextBox 70"/>
          <p:cNvSpPr txBox="1"/>
          <p:nvPr/>
        </p:nvSpPr>
        <p:spPr>
          <a:xfrm>
            <a:off x="7124700" y="3891409"/>
            <a:ext cx="1790700" cy="707886"/>
          </a:xfrm>
          <a:prstGeom prst="rect">
            <a:avLst/>
          </a:prstGeom>
          <a:noFill/>
        </p:spPr>
        <p:txBody>
          <a:bodyPr wrap="square" rtlCol="0">
            <a:spAutoFit/>
          </a:bodyPr>
          <a:lstStyle/>
          <a:p>
            <a:r>
              <a:rPr lang="en-US" sz="2000" b="1" i="1" dirty="0" smtClean="0">
                <a:solidFill>
                  <a:srgbClr val="FF0000"/>
                </a:solidFill>
              </a:rPr>
              <a:t>Avoid</a:t>
            </a:r>
          </a:p>
          <a:p>
            <a:r>
              <a:rPr lang="en-US" sz="2000" b="1" i="1" dirty="0" smtClean="0">
                <a:solidFill>
                  <a:srgbClr val="FF0000"/>
                </a:solidFill>
              </a:rPr>
              <a:t>15</a:t>
            </a:r>
            <a:endParaRPr lang="en-US" sz="2000" b="1" i="1" dirty="0">
              <a:solidFill>
                <a:srgbClr val="FF0000"/>
              </a:solidFill>
            </a:endParaRPr>
          </a:p>
        </p:txBody>
      </p:sp>
      <p:sp>
        <p:nvSpPr>
          <p:cNvPr id="72" name="Oval 71"/>
          <p:cNvSpPr/>
          <p:nvPr/>
        </p:nvSpPr>
        <p:spPr>
          <a:xfrm>
            <a:off x="1901822" y="3100865"/>
            <a:ext cx="536578" cy="558729"/>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8301521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57200" y="1371600"/>
            <a:ext cx="8305800" cy="1323439"/>
          </a:xfrm>
          <a:prstGeom prst="rect">
            <a:avLst/>
          </a:prstGeom>
          <a:noFill/>
        </p:spPr>
        <p:txBody>
          <a:bodyPr wrap="square" rtlCol="0">
            <a:spAutoFit/>
          </a:bodyPr>
          <a:lstStyle/>
          <a:p>
            <a:r>
              <a:rPr lang="en-US" sz="4000" b="1" dirty="0" smtClean="0"/>
              <a:t>2.  Leaders value teachers’ ideas. </a:t>
            </a:r>
            <a:r>
              <a:rPr lang="en-US" sz="4000" b="1" i="1" dirty="0" smtClean="0">
                <a:solidFill>
                  <a:srgbClr val="FF0000"/>
                </a:solidFill>
              </a:rPr>
              <a:t>Mean = 3.8, SD = 1.2</a:t>
            </a:r>
            <a:endParaRPr lang="en-US" sz="4000" b="1" i="1" dirty="0">
              <a:solidFill>
                <a:srgbClr val="FF0000"/>
              </a:solidFill>
            </a:endParaRPr>
          </a:p>
        </p:txBody>
      </p:sp>
      <p:sp>
        <p:nvSpPr>
          <p:cNvPr id="3" name="TextBox 2"/>
          <p:cNvSpPr txBox="1"/>
          <p:nvPr/>
        </p:nvSpPr>
        <p:spPr>
          <a:xfrm>
            <a:off x="228600" y="228600"/>
            <a:ext cx="6934200" cy="769441"/>
          </a:xfrm>
          <a:prstGeom prst="rect">
            <a:avLst/>
          </a:prstGeom>
          <a:noFill/>
        </p:spPr>
        <p:txBody>
          <a:bodyPr wrap="square" rtlCol="0">
            <a:spAutoFit/>
          </a:bodyPr>
          <a:lstStyle/>
          <a:p>
            <a:r>
              <a:rPr lang="en-US" sz="4400" b="1" i="1" dirty="0" smtClean="0"/>
              <a:t>Easy Wins</a:t>
            </a:r>
            <a:endParaRPr lang="en-US" sz="4400" b="1" i="1" dirty="0"/>
          </a:p>
        </p:txBody>
      </p:sp>
      <p:sp>
        <p:nvSpPr>
          <p:cNvPr id="5" name="TextBox 4"/>
          <p:cNvSpPr txBox="1"/>
          <p:nvPr/>
        </p:nvSpPr>
        <p:spPr>
          <a:xfrm>
            <a:off x="476655" y="3124200"/>
            <a:ext cx="8305800" cy="2554545"/>
          </a:xfrm>
          <a:prstGeom prst="rect">
            <a:avLst/>
          </a:prstGeom>
          <a:noFill/>
        </p:spPr>
        <p:txBody>
          <a:bodyPr wrap="square" rtlCol="0">
            <a:spAutoFit/>
          </a:bodyPr>
          <a:lstStyle/>
          <a:p>
            <a:pPr marL="742950" indent="-742950">
              <a:buAutoNum type="arabicPeriod" startAt="9"/>
            </a:pPr>
            <a:r>
              <a:rPr lang="en-US" sz="4000" b="1" dirty="0" smtClean="0"/>
              <a:t>Teachers regularly seek ideas from seminars, colleagues, and conferences. </a:t>
            </a:r>
          </a:p>
          <a:p>
            <a:r>
              <a:rPr lang="en-US" sz="4000" b="1" i="1" dirty="0" smtClean="0">
                <a:solidFill>
                  <a:srgbClr val="FF0000"/>
                </a:solidFill>
              </a:rPr>
              <a:t>Mean = 4.1, SD = 0.9</a:t>
            </a:r>
            <a:endParaRPr lang="en-US" sz="4000" b="1" i="1" dirty="0">
              <a:solidFill>
                <a:srgbClr val="FF0000"/>
              </a:solidFill>
            </a:endParaRPr>
          </a:p>
        </p:txBody>
      </p:sp>
      <p:sp>
        <p:nvSpPr>
          <p:cNvPr id="6" name="TextBox 5"/>
          <p:cNvSpPr txBox="1"/>
          <p:nvPr/>
        </p:nvSpPr>
        <p:spPr>
          <a:xfrm>
            <a:off x="762000" y="5943600"/>
            <a:ext cx="7467600" cy="584775"/>
          </a:xfrm>
          <a:prstGeom prst="rect">
            <a:avLst/>
          </a:prstGeom>
          <a:noFill/>
        </p:spPr>
        <p:txBody>
          <a:bodyPr wrap="square" rtlCol="0">
            <a:spAutoFit/>
          </a:bodyPr>
          <a:lstStyle/>
          <a:p>
            <a:pPr algn="ctr"/>
            <a:r>
              <a:rPr lang="en-US" sz="3200" b="1" i="1" dirty="0" smtClean="0">
                <a:solidFill>
                  <a:srgbClr val="00B050"/>
                </a:solidFill>
              </a:rPr>
              <a:t>Raise the mean, lower the SD</a:t>
            </a:r>
            <a:endParaRPr lang="en-US" sz="3200" b="1" i="1" dirty="0">
              <a:solidFill>
                <a:srgbClr val="00B050"/>
              </a:solidFill>
            </a:endParaRPr>
          </a:p>
        </p:txBody>
      </p:sp>
    </p:spTree>
    <p:extLst>
      <p:ext uri="{BB962C8B-B14F-4D97-AF65-F5344CB8AC3E}">
        <p14:creationId xmlns:p14="http://schemas.microsoft.com/office/powerpoint/2010/main" val="2220442477"/>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3" name="Straight Connector 2"/>
          <p:cNvCxnSpPr/>
          <p:nvPr/>
        </p:nvCxnSpPr>
        <p:spPr>
          <a:xfrm>
            <a:off x="21336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 name="Straight Connector 3"/>
          <p:cNvCxnSpPr/>
          <p:nvPr/>
        </p:nvCxnSpPr>
        <p:spPr>
          <a:xfrm flipH="1">
            <a:off x="1905000" y="55713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 name="Straight Connector 4"/>
          <p:cNvCxnSpPr/>
          <p:nvPr/>
        </p:nvCxnSpPr>
        <p:spPr>
          <a:xfrm>
            <a:off x="1905000" y="9993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1905000" y="19137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905000" y="28281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1905000" y="37425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1905000" y="4656922"/>
            <a:ext cx="4800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30480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a:off x="39624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a:off x="48768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57912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6705600" y="999322"/>
            <a:ext cx="0" cy="4800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1333500" y="5906869"/>
            <a:ext cx="1600200" cy="646331"/>
          </a:xfrm>
          <a:prstGeom prst="rect">
            <a:avLst/>
          </a:prstGeom>
          <a:noFill/>
        </p:spPr>
        <p:txBody>
          <a:bodyPr wrap="square" rtlCol="0">
            <a:spAutoFit/>
          </a:bodyPr>
          <a:lstStyle/>
          <a:p>
            <a:pPr algn="ctr"/>
            <a:r>
              <a:rPr lang="en-US" b="1" i="1" dirty="0"/>
              <a:t>Your</a:t>
            </a:r>
          </a:p>
          <a:p>
            <a:pPr algn="ctr"/>
            <a:r>
              <a:rPr lang="en-US" b="1" i="1" dirty="0"/>
              <a:t>Lowest Mean</a:t>
            </a:r>
          </a:p>
        </p:txBody>
      </p:sp>
      <p:sp>
        <p:nvSpPr>
          <p:cNvPr id="16" name="TextBox 15"/>
          <p:cNvSpPr txBox="1"/>
          <p:nvPr/>
        </p:nvSpPr>
        <p:spPr>
          <a:xfrm>
            <a:off x="5905500" y="5906868"/>
            <a:ext cx="1600200" cy="646331"/>
          </a:xfrm>
          <a:prstGeom prst="rect">
            <a:avLst/>
          </a:prstGeom>
          <a:noFill/>
        </p:spPr>
        <p:txBody>
          <a:bodyPr wrap="square" rtlCol="0">
            <a:spAutoFit/>
          </a:bodyPr>
          <a:lstStyle/>
          <a:p>
            <a:pPr algn="ctr"/>
            <a:r>
              <a:rPr lang="en-US" b="1" i="1" dirty="0"/>
              <a:t>Your </a:t>
            </a:r>
          </a:p>
          <a:p>
            <a:pPr algn="ctr"/>
            <a:r>
              <a:rPr lang="en-US" b="1" i="1" dirty="0"/>
              <a:t>Highest Mean</a:t>
            </a:r>
          </a:p>
        </p:txBody>
      </p:sp>
      <p:sp>
        <p:nvSpPr>
          <p:cNvPr id="23" name="TextBox 22"/>
          <p:cNvSpPr txBox="1"/>
          <p:nvPr/>
        </p:nvSpPr>
        <p:spPr>
          <a:xfrm>
            <a:off x="1009655" y="757328"/>
            <a:ext cx="1054097" cy="923330"/>
          </a:xfrm>
          <a:prstGeom prst="rect">
            <a:avLst/>
          </a:prstGeom>
          <a:noFill/>
          <a:ln>
            <a:noFill/>
          </a:ln>
        </p:spPr>
        <p:txBody>
          <a:bodyPr wrap="square" rtlCol="0">
            <a:spAutoFit/>
          </a:bodyPr>
          <a:lstStyle/>
          <a:p>
            <a:r>
              <a:rPr lang="en-US" b="1" i="1" dirty="0"/>
              <a:t>Your Highest </a:t>
            </a:r>
          </a:p>
          <a:p>
            <a:r>
              <a:rPr lang="en-US" b="1" i="1" dirty="0"/>
              <a:t>SD</a:t>
            </a:r>
          </a:p>
        </p:txBody>
      </p:sp>
      <p:sp>
        <p:nvSpPr>
          <p:cNvPr id="24" name="TextBox 23"/>
          <p:cNvSpPr txBox="1"/>
          <p:nvPr/>
        </p:nvSpPr>
        <p:spPr>
          <a:xfrm>
            <a:off x="1009655" y="5085142"/>
            <a:ext cx="1289045" cy="923330"/>
          </a:xfrm>
          <a:prstGeom prst="rect">
            <a:avLst/>
          </a:prstGeom>
          <a:noFill/>
          <a:ln>
            <a:noFill/>
          </a:ln>
        </p:spPr>
        <p:txBody>
          <a:bodyPr wrap="square" rtlCol="0">
            <a:spAutoFit/>
          </a:bodyPr>
          <a:lstStyle/>
          <a:p>
            <a:r>
              <a:rPr lang="en-US" b="1" i="1" dirty="0" smtClean="0"/>
              <a:t>Your Lowest </a:t>
            </a:r>
            <a:endParaRPr lang="en-US" b="1" i="1" dirty="0"/>
          </a:p>
          <a:p>
            <a:r>
              <a:rPr lang="en-US" b="1" i="1" dirty="0"/>
              <a:t>SD</a:t>
            </a:r>
          </a:p>
        </p:txBody>
      </p:sp>
      <p:sp>
        <p:nvSpPr>
          <p:cNvPr id="31" name="TextBox 30"/>
          <p:cNvSpPr txBox="1"/>
          <p:nvPr/>
        </p:nvSpPr>
        <p:spPr>
          <a:xfrm>
            <a:off x="1066800" y="51779"/>
            <a:ext cx="7620000" cy="461665"/>
          </a:xfrm>
          <a:prstGeom prst="rect">
            <a:avLst/>
          </a:prstGeom>
          <a:noFill/>
        </p:spPr>
        <p:txBody>
          <a:bodyPr wrap="square" rtlCol="0">
            <a:spAutoFit/>
          </a:bodyPr>
          <a:lstStyle/>
          <a:p>
            <a:pPr algn="ctr"/>
            <a:r>
              <a:rPr lang="en-US" sz="2400" b="1" i="1" dirty="0" smtClean="0"/>
              <a:t>Analyzing </a:t>
            </a:r>
            <a:r>
              <a:rPr lang="en-US" sz="2400" b="1" i="1" dirty="0" smtClean="0">
                <a:solidFill>
                  <a:srgbClr val="FF0000"/>
                </a:solidFill>
              </a:rPr>
              <a:t>(any survey) </a:t>
            </a:r>
            <a:r>
              <a:rPr lang="en-US" sz="2400" b="1" i="1" dirty="0" smtClean="0"/>
              <a:t>Your School Culture Survey Data</a:t>
            </a:r>
            <a:endParaRPr lang="en-US" sz="2400" b="1" i="1" dirty="0"/>
          </a:p>
        </p:txBody>
      </p:sp>
      <p:sp>
        <p:nvSpPr>
          <p:cNvPr id="2" name="TextBox 1"/>
          <p:cNvSpPr txBox="1"/>
          <p:nvPr/>
        </p:nvSpPr>
        <p:spPr>
          <a:xfrm>
            <a:off x="2632076" y="1258659"/>
            <a:ext cx="3505200" cy="4154984"/>
          </a:xfrm>
          <a:prstGeom prst="rect">
            <a:avLst/>
          </a:prstGeom>
          <a:noFill/>
        </p:spPr>
        <p:txBody>
          <a:bodyPr wrap="square" rtlCol="0">
            <a:spAutoFit/>
          </a:bodyPr>
          <a:lstStyle/>
          <a:p>
            <a:pPr algn="ctr"/>
            <a:r>
              <a:rPr lang="en-US" sz="8800" b="1" dirty="0" smtClean="0">
                <a:solidFill>
                  <a:srgbClr val="FF0000"/>
                </a:solidFill>
              </a:rPr>
              <a:t>Plot your data</a:t>
            </a:r>
            <a:endParaRPr lang="en-US" sz="8800" b="1" dirty="0">
              <a:solidFill>
                <a:srgbClr val="FF0000"/>
              </a:solidFill>
            </a:endParaRPr>
          </a:p>
        </p:txBody>
      </p:sp>
    </p:spTree>
    <p:extLst>
      <p:ext uri="{BB962C8B-B14F-4D97-AF65-F5344CB8AC3E}">
        <p14:creationId xmlns:p14="http://schemas.microsoft.com/office/powerpoint/2010/main" val="860122993"/>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81000" y="2438400"/>
            <a:ext cx="8305800" cy="707886"/>
          </a:xfrm>
          <a:prstGeom prst="rect">
            <a:avLst/>
          </a:prstGeom>
          <a:noFill/>
        </p:spPr>
        <p:txBody>
          <a:bodyPr wrap="square" rtlCol="0">
            <a:spAutoFit/>
          </a:bodyPr>
          <a:lstStyle/>
          <a:p>
            <a:r>
              <a:rPr lang="en-US" sz="4000" b="1" dirty="0" smtClean="0"/>
              <a:t>2.  Leaders value teachers’ ideas. </a:t>
            </a:r>
            <a:endParaRPr lang="en-US" sz="4000" b="1" i="1" dirty="0">
              <a:solidFill>
                <a:srgbClr val="FF0000"/>
              </a:solidFill>
            </a:endParaRPr>
          </a:p>
        </p:txBody>
      </p:sp>
      <p:sp>
        <p:nvSpPr>
          <p:cNvPr id="3" name="TextBox 2"/>
          <p:cNvSpPr txBox="1"/>
          <p:nvPr/>
        </p:nvSpPr>
        <p:spPr>
          <a:xfrm>
            <a:off x="228600" y="228600"/>
            <a:ext cx="6934200" cy="769441"/>
          </a:xfrm>
          <a:prstGeom prst="rect">
            <a:avLst/>
          </a:prstGeom>
          <a:noFill/>
        </p:spPr>
        <p:txBody>
          <a:bodyPr wrap="square" rtlCol="0">
            <a:spAutoFit/>
          </a:bodyPr>
          <a:lstStyle/>
          <a:p>
            <a:r>
              <a:rPr lang="en-US" sz="4400" b="1" i="1" dirty="0" smtClean="0">
                <a:solidFill>
                  <a:srgbClr val="FF0000"/>
                </a:solidFill>
              </a:rPr>
              <a:t>What to do next…</a:t>
            </a:r>
            <a:endParaRPr lang="en-US" sz="4400" b="1" i="1" dirty="0">
              <a:solidFill>
                <a:srgbClr val="FF0000"/>
              </a:solidFill>
            </a:endParaRPr>
          </a:p>
        </p:txBody>
      </p:sp>
      <p:sp>
        <p:nvSpPr>
          <p:cNvPr id="4" name="TextBox 3"/>
          <p:cNvSpPr txBox="1"/>
          <p:nvPr/>
        </p:nvSpPr>
        <p:spPr>
          <a:xfrm>
            <a:off x="381000" y="3505200"/>
            <a:ext cx="8477655" cy="1323439"/>
          </a:xfrm>
          <a:prstGeom prst="rect">
            <a:avLst/>
          </a:prstGeom>
          <a:noFill/>
        </p:spPr>
        <p:txBody>
          <a:bodyPr wrap="square" rtlCol="0">
            <a:spAutoFit/>
          </a:bodyPr>
          <a:lstStyle/>
          <a:p>
            <a:r>
              <a:rPr lang="en-US" sz="4000" b="1" dirty="0" smtClean="0"/>
              <a:t>9.  Teachers regularly seek ideas from seminars, colleagues, and conferences. </a:t>
            </a:r>
          </a:p>
        </p:txBody>
      </p:sp>
      <p:sp>
        <p:nvSpPr>
          <p:cNvPr id="5" name="TextBox 4"/>
          <p:cNvSpPr txBox="1"/>
          <p:nvPr/>
        </p:nvSpPr>
        <p:spPr>
          <a:xfrm>
            <a:off x="381000" y="1219200"/>
            <a:ext cx="8382000" cy="1077218"/>
          </a:xfrm>
          <a:prstGeom prst="rect">
            <a:avLst/>
          </a:prstGeom>
          <a:noFill/>
        </p:spPr>
        <p:txBody>
          <a:bodyPr wrap="square" rtlCol="0">
            <a:spAutoFit/>
          </a:bodyPr>
          <a:lstStyle/>
          <a:p>
            <a:pPr algn="ctr"/>
            <a:r>
              <a:rPr lang="en-US" sz="3200" i="1" dirty="0" smtClean="0"/>
              <a:t>Visualize what these could look like at your school if the mean was higher and the SD was lower.</a:t>
            </a:r>
            <a:endParaRPr lang="en-US" sz="3200" i="1" dirty="0"/>
          </a:p>
        </p:txBody>
      </p:sp>
      <p:sp>
        <p:nvSpPr>
          <p:cNvPr id="6" name="TextBox 5"/>
          <p:cNvSpPr txBox="1"/>
          <p:nvPr/>
        </p:nvSpPr>
        <p:spPr>
          <a:xfrm>
            <a:off x="457200" y="5029200"/>
            <a:ext cx="8229600" cy="1077218"/>
          </a:xfrm>
          <a:prstGeom prst="rect">
            <a:avLst/>
          </a:prstGeom>
          <a:noFill/>
        </p:spPr>
        <p:txBody>
          <a:bodyPr wrap="square" rtlCol="0">
            <a:spAutoFit/>
          </a:bodyPr>
          <a:lstStyle/>
          <a:p>
            <a:pPr algn="ctr"/>
            <a:r>
              <a:rPr lang="en-US" sz="3200" i="1" dirty="0" smtClean="0"/>
              <a:t>Share your thinking with your leadership team, build stories, share the </a:t>
            </a:r>
            <a:r>
              <a:rPr lang="en-US" sz="3200" i="1" strike="sngStrike" dirty="0" smtClean="0"/>
              <a:t>virus</a:t>
            </a:r>
            <a:r>
              <a:rPr lang="en-US" sz="3200" i="1" dirty="0" smtClean="0"/>
              <a:t> vision.</a:t>
            </a:r>
            <a:endParaRPr lang="en-US" sz="3200" i="1" dirty="0"/>
          </a:p>
        </p:txBody>
      </p:sp>
    </p:spTree>
    <p:extLst>
      <p:ext uri="{BB962C8B-B14F-4D97-AF65-F5344CB8AC3E}">
        <p14:creationId xmlns:p14="http://schemas.microsoft.com/office/powerpoint/2010/main" val="155592033"/>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preview"/>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965" y="313275"/>
            <a:ext cx="8276742" cy="620755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13721477"/>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35182" y="3762695"/>
            <a:ext cx="1433946" cy="532709"/>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3" name="Rectangle 2"/>
          <p:cNvSpPr/>
          <p:nvPr/>
        </p:nvSpPr>
        <p:spPr>
          <a:xfrm>
            <a:off x="3169128" y="3762697"/>
            <a:ext cx="2863993" cy="183146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4" name="Rectangle 3"/>
          <p:cNvSpPr/>
          <p:nvPr/>
        </p:nvSpPr>
        <p:spPr>
          <a:xfrm>
            <a:off x="1739079" y="4299902"/>
            <a:ext cx="1430049" cy="1290360"/>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5" name="Rectangle 4"/>
          <p:cNvSpPr/>
          <p:nvPr/>
        </p:nvSpPr>
        <p:spPr>
          <a:xfrm>
            <a:off x="3173024" y="1687395"/>
            <a:ext cx="2860098" cy="207080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6" name="Rectangle 5"/>
          <p:cNvSpPr/>
          <p:nvPr/>
        </p:nvSpPr>
        <p:spPr>
          <a:xfrm>
            <a:off x="1739079" y="1679601"/>
            <a:ext cx="1430049" cy="130535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7" name="Rectangle 6"/>
          <p:cNvSpPr/>
          <p:nvPr/>
        </p:nvSpPr>
        <p:spPr>
          <a:xfrm>
            <a:off x="1735182" y="2984960"/>
            <a:ext cx="1433946" cy="77323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graphicFrame>
        <p:nvGraphicFramePr>
          <p:cNvPr id="8" name="Table 7"/>
          <p:cNvGraphicFramePr>
            <a:graphicFrameLocks noGrp="1"/>
          </p:cNvGraphicFramePr>
          <p:nvPr>
            <p:extLst/>
          </p:nvPr>
        </p:nvGraphicFramePr>
        <p:xfrm>
          <a:off x="1739080" y="1679601"/>
          <a:ext cx="4294044" cy="3914557"/>
        </p:xfrm>
        <a:graphic>
          <a:graphicData uri="http://schemas.openxmlformats.org/drawingml/2006/table">
            <a:tbl>
              <a:tblPr firstRow="1" bandRow="1">
                <a:tableStyleId>{5C22544A-7EE6-4342-B048-85BDC9FD1C3A}</a:tableStyleId>
              </a:tblPr>
              <a:tblGrid>
                <a:gridCol w="286270">
                  <a:extLst>
                    <a:ext uri="{9D8B030D-6E8A-4147-A177-3AD203B41FA5}">
                      <a16:colId xmlns:a16="http://schemas.microsoft.com/office/drawing/2014/main" val="2866516223"/>
                    </a:ext>
                  </a:extLst>
                </a:gridCol>
                <a:gridCol w="286270">
                  <a:extLst>
                    <a:ext uri="{9D8B030D-6E8A-4147-A177-3AD203B41FA5}">
                      <a16:colId xmlns:a16="http://schemas.microsoft.com/office/drawing/2014/main" val="818661513"/>
                    </a:ext>
                  </a:extLst>
                </a:gridCol>
                <a:gridCol w="286270">
                  <a:extLst>
                    <a:ext uri="{9D8B030D-6E8A-4147-A177-3AD203B41FA5}">
                      <a16:colId xmlns:a16="http://schemas.microsoft.com/office/drawing/2014/main" val="3169288879"/>
                    </a:ext>
                  </a:extLst>
                </a:gridCol>
                <a:gridCol w="286270">
                  <a:extLst>
                    <a:ext uri="{9D8B030D-6E8A-4147-A177-3AD203B41FA5}">
                      <a16:colId xmlns:a16="http://schemas.microsoft.com/office/drawing/2014/main" val="4261747867"/>
                    </a:ext>
                  </a:extLst>
                </a:gridCol>
                <a:gridCol w="286270">
                  <a:extLst>
                    <a:ext uri="{9D8B030D-6E8A-4147-A177-3AD203B41FA5}">
                      <a16:colId xmlns:a16="http://schemas.microsoft.com/office/drawing/2014/main" val="3061058676"/>
                    </a:ext>
                  </a:extLst>
                </a:gridCol>
                <a:gridCol w="286270">
                  <a:extLst>
                    <a:ext uri="{9D8B030D-6E8A-4147-A177-3AD203B41FA5}">
                      <a16:colId xmlns:a16="http://schemas.microsoft.com/office/drawing/2014/main" val="3249527351"/>
                    </a:ext>
                  </a:extLst>
                </a:gridCol>
                <a:gridCol w="286270">
                  <a:extLst>
                    <a:ext uri="{9D8B030D-6E8A-4147-A177-3AD203B41FA5}">
                      <a16:colId xmlns:a16="http://schemas.microsoft.com/office/drawing/2014/main" val="611434703"/>
                    </a:ext>
                  </a:extLst>
                </a:gridCol>
                <a:gridCol w="286270">
                  <a:extLst>
                    <a:ext uri="{9D8B030D-6E8A-4147-A177-3AD203B41FA5}">
                      <a16:colId xmlns:a16="http://schemas.microsoft.com/office/drawing/2014/main" val="1082046263"/>
                    </a:ext>
                  </a:extLst>
                </a:gridCol>
                <a:gridCol w="286270">
                  <a:extLst>
                    <a:ext uri="{9D8B030D-6E8A-4147-A177-3AD203B41FA5}">
                      <a16:colId xmlns:a16="http://schemas.microsoft.com/office/drawing/2014/main" val="1065354444"/>
                    </a:ext>
                  </a:extLst>
                </a:gridCol>
                <a:gridCol w="286270">
                  <a:extLst>
                    <a:ext uri="{9D8B030D-6E8A-4147-A177-3AD203B41FA5}">
                      <a16:colId xmlns:a16="http://schemas.microsoft.com/office/drawing/2014/main" val="189434332"/>
                    </a:ext>
                  </a:extLst>
                </a:gridCol>
                <a:gridCol w="286270">
                  <a:extLst>
                    <a:ext uri="{9D8B030D-6E8A-4147-A177-3AD203B41FA5}">
                      <a16:colId xmlns:a16="http://schemas.microsoft.com/office/drawing/2014/main" val="738685851"/>
                    </a:ext>
                  </a:extLst>
                </a:gridCol>
                <a:gridCol w="286270">
                  <a:extLst>
                    <a:ext uri="{9D8B030D-6E8A-4147-A177-3AD203B41FA5}">
                      <a16:colId xmlns:a16="http://schemas.microsoft.com/office/drawing/2014/main" val="2586251724"/>
                    </a:ext>
                  </a:extLst>
                </a:gridCol>
                <a:gridCol w="286270">
                  <a:extLst>
                    <a:ext uri="{9D8B030D-6E8A-4147-A177-3AD203B41FA5}">
                      <a16:colId xmlns:a16="http://schemas.microsoft.com/office/drawing/2014/main" val="3459122653"/>
                    </a:ext>
                  </a:extLst>
                </a:gridCol>
                <a:gridCol w="286270">
                  <a:extLst>
                    <a:ext uri="{9D8B030D-6E8A-4147-A177-3AD203B41FA5}">
                      <a16:colId xmlns:a16="http://schemas.microsoft.com/office/drawing/2014/main" val="3994309197"/>
                    </a:ext>
                  </a:extLst>
                </a:gridCol>
                <a:gridCol w="286270">
                  <a:extLst>
                    <a:ext uri="{9D8B030D-6E8A-4147-A177-3AD203B41FA5}">
                      <a16:colId xmlns:a16="http://schemas.microsoft.com/office/drawing/2014/main" val="2739814289"/>
                    </a:ext>
                  </a:extLst>
                </a:gridCol>
              </a:tblGrid>
              <a:tr h="260970">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7360904"/>
                  </a:ext>
                </a:extLst>
              </a:tr>
              <a:tr h="260970">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8298914"/>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3871533"/>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0224998"/>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1694090"/>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9319504"/>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841017"/>
                  </a:ext>
                </a:extLst>
              </a:tr>
              <a:tr h="260970">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7668594"/>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4374497"/>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1045881"/>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8668878"/>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874798"/>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6973386"/>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6209312"/>
                  </a:ext>
                </a:extLst>
              </a:tr>
              <a:tr h="260970">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1618086"/>
                  </a:ext>
                </a:extLst>
              </a:tr>
            </a:tbl>
          </a:graphicData>
        </a:graphic>
      </p:graphicFrame>
      <p:sp>
        <p:nvSpPr>
          <p:cNvPr id="9" name="TextBox 8"/>
          <p:cNvSpPr txBox="1"/>
          <p:nvPr/>
        </p:nvSpPr>
        <p:spPr>
          <a:xfrm>
            <a:off x="3346423" y="5594158"/>
            <a:ext cx="1406506" cy="287130"/>
          </a:xfrm>
          <a:prstGeom prst="rect">
            <a:avLst/>
          </a:prstGeom>
          <a:noFill/>
        </p:spPr>
        <p:txBody>
          <a:bodyPr wrap="square" rtlCol="0">
            <a:spAutoFit/>
          </a:bodyPr>
          <a:lstStyle/>
          <a:p>
            <a:pPr algn="ctr"/>
            <a:r>
              <a:rPr lang="en-US" sz="1266" dirty="0"/>
              <a:t>low mean</a:t>
            </a:r>
          </a:p>
        </p:txBody>
      </p:sp>
      <p:sp>
        <p:nvSpPr>
          <p:cNvPr id="10" name="TextBox 9"/>
          <p:cNvSpPr txBox="1"/>
          <p:nvPr/>
        </p:nvSpPr>
        <p:spPr>
          <a:xfrm>
            <a:off x="3438905" y="1313058"/>
            <a:ext cx="1314024" cy="287130"/>
          </a:xfrm>
          <a:prstGeom prst="rect">
            <a:avLst/>
          </a:prstGeom>
          <a:noFill/>
        </p:spPr>
        <p:txBody>
          <a:bodyPr wrap="square" rtlCol="0">
            <a:spAutoFit/>
          </a:bodyPr>
          <a:lstStyle/>
          <a:p>
            <a:pPr algn="ctr"/>
            <a:r>
              <a:rPr lang="en-US" sz="1266" dirty="0"/>
              <a:t>high mean</a:t>
            </a:r>
          </a:p>
        </p:txBody>
      </p:sp>
      <p:sp>
        <p:nvSpPr>
          <p:cNvPr id="11" name="TextBox 10"/>
          <p:cNvSpPr txBox="1"/>
          <p:nvPr/>
        </p:nvSpPr>
        <p:spPr>
          <a:xfrm>
            <a:off x="5955191" y="3520548"/>
            <a:ext cx="739257" cy="481927"/>
          </a:xfrm>
          <a:prstGeom prst="rect">
            <a:avLst/>
          </a:prstGeom>
          <a:noFill/>
        </p:spPr>
        <p:txBody>
          <a:bodyPr wrap="square" rtlCol="0">
            <a:spAutoFit/>
          </a:bodyPr>
          <a:lstStyle/>
          <a:p>
            <a:pPr algn="ctr"/>
            <a:r>
              <a:rPr lang="en-US" sz="1266" dirty="0">
                <a:solidFill>
                  <a:srgbClr val="00B0F0"/>
                </a:solidFill>
              </a:rPr>
              <a:t>high</a:t>
            </a:r>
          </a:p>
          <a:p>
            <a:pPr algn="ctr"/>
            <a:r>
              <a:rPr lang="en-US" sz="1266" dirty="0">
                <a:solidFill>
                  <a:srgbClr val="00B0F0"/>
                </a:solidFill>
              </a:rPr>
              <a:t> SD</a:t>
            </a:r>
          </a:p>
        </p:txBody>
      </p:sp>
      <p:sp>
        <p:nvSpPr>
          <p:cNvPr id="12" name="TextBox 11"/>
          <p:cNvSpPr txBox="1"/>
          <p:nvPr/>
        </p:nvSpPr>
        <p:spPr>
          <a:xfrm>
            <a:off x="1068486" y="3461261"/>
            <a:ext cx="759660" cy="481927"/>
          </a:xfrm>
          <a:prstGeom prst="rect">
            <a:avLst/>
          </a:prstGeom>
          <a:noFill/>
        </p:spPr>
        <p:txBody>
          <a:bodyPr wrap="square" rtlCol="0">
            <a:spAutoFit/>
          </a:bodyPr>
          <a:lstStyle/>
          <a:p>
            <a:pPr algn="ctr"/>
            <a:r>
              <a:rPr lang="en-US" sz="1266" dirty="0">
                <a:solidFill>
                  <a:srgbClr val="00B0F0"/>
                </a:solidFill>
              </a:rPr>
              <a:t>low</a:t>
            </a:r>
          </a:p>
          <a:p>
            <a:pPr algn="ctr"/>
            <a:r>
              <a:rPr lang="en-US" sz="1266" dirty="0">
                <a:solidFill>
                  <a:srgbClr val="00B0F0"/>
                </a:solidFill>
              </a:rPr>
              <a:t> SD</a:t>
            </a:r>
          </a:p>
        </p:txBody>
      </p:sp>
      <p:sp>
        <p:nvSpPr>
          <p:cNvPr id="13" name="TextBox 12"/>
          <p:cNvSpPr txBox="1"/>
          <p:nvPr/>
        </p:nvSpPr>
        <p:spPr>
          <a:xfrm>
            <a:off x="3722448" y="1644527"/>
            <a:ext cx="522792" cy="287130"/>
          </a:xfrm>
          <a:prstGeom prst="rect">
            <a:avLst/>
          </a:prstGeom>
          <a:noFill/>
        </p:spPr>
        <p:txBody>
          <a:bodyPr wrap="square" rtlCol="0">
            <a:spAutoFit/>
          </a:bodyPr>
          <a:lstStyle/>
          <a:p>
            <a:pPr algn="ctr"/>
            <a:r>
              <a:rPr lang="en-US" sz="1266" dirty="0"/>
              <a:t>5.0</a:t>
            </a:r>
          </a:p>
        </p:txBody>
      </p:sp>
      <p:sp>
        <p:nvSpPr>
          <p:cNvPr id="14" name="TextBox 13"/>
          <p:cNvSpPr txBox="1"/>
          <p:nvPr/>
        </p:nvSpPr>
        <p:spPr>
          <a:xfrm>
            <a:off x="3766458" y="5304624"/>
            <a:ext cx="481736" cy="287130"/>
          </a:xfrm>
          <a:prstGeom prst="rect">
            <a:avLst/>
          </a:prstGeom>
          <a:noFill/>
        </p:spPr>
        <p:txBody>
          <a:bodyPr wrap="square" rtlCol="0">
            <a:spAutoFit/>
          </a:bodyPr>
          <a:lstStyle/>
          <a:p>
            <a:pPr algn="ctr"/>
            <a:r>
              <a:rPr lang="en-US" sz="1266" dirty="0"/>
              <a:t>1.0</a:t>
            </a:r>
          </a:p>
        </p:txBody>
      </p:sp>
      <p:sp>
        <p:nvSpPr>
          <p:cNvPr id="15" name="TextBox 14"/>
          <p:cNvSpPr txBox="1"/>
          <p:nvPr/>
        </p:nvSpPr>
        <p:spPr>
          <a:xfrm>
            <a:off x="5546084" y="3520548"/>
            <a:ext cx="477936" cy="287130"/>
          </a:xfrm>
          <a:prstGeom prst="rect">
            <a:avLst/>
          </a:prstGeom>
          <a:noFill/>
        </p:spPr>
        <p:txBody>
          <a:bodyPr wrap="square" rtlCol="0">
            <a:spAutoFit/>
          </a:bodyPr>
          <a:lstStyle/>
          <a:p>
            <a:pPr algn="ctr"/>
            <a:r>
              <a:rPr lang="en-US" sz="1266" dirty="0">
                <a:solidFill>
                  <a:srgbClr val="00B0F0"/>
                </a:solidFill>
              </a:rPr>
              <a:t>2.0</a:t>
            </a:r>
          </a:p>
        </p:txBody>
      </p:sp>
      <p:sp>
        <p:nvSpPr>
          <p:cNvPr id="16" name="TextBox 15"/>
          <p:cNvSpPr txBox="1"/>
          <p:nvPr/>
        </p:nvSpPr>
        <p:spPr>
          <a:xfrm>
            <a:off x="1700111" y="3508858"/>
            <a:ext cx="457849" cy="287130"/>
          </a:xfrm>
          <a:prstGeom prst="rect">
            <a:avLst/>
          </a:prstGeom>
          <a:noFill/>
        </p:spPr>
        <p:txBody>
          <a:bodyPr wrap="square" rtlCol="0">
            <a:spAutoFit/>
          </a:bodyPr>
          <a:lstStyle/>
          <a:p>
            <a:pPr algn="ctr"/>
            <a:r>
              <a:rPr lang="en-US" sz="1266" dirty="0">
                <a:solidFill>
                  <a:srgbClr val="00B0F0"/>
                </a:solidFill>
              </a:rPr>
              <a:t>.10</a:t>
            </a:r>
          </a:p>
        </p:txBody>
      </p:sp>
      <p:sp>
        <p:nvSpPr>
          <p:cNvPr id="17" name="TextBox 16"/>
          <p:cNvSpPr txBox="1"/>
          <p:nvPr/>
        </p:nvSpPr>
        <p:spPr>
          <a:xfrm>
            <a:off x="3734135" y="3520548"/>
            <a:ext cx="511104" cy="287130"/>
          </a:xfrm>
          <a:prstGeom prst="rect">
            <a:avLst/>
          </a:prstGeom>
          <a:noFill/>
        </p:spPr>
        <p:txBody>
          <a:bodyPr wrap="square" rtlCol="0">
            <a:spAutoFit/>
          </a:bodyPr>
          <a:lstStyle/>
          <a:p>
            <a:r>
              <a:rPr lang="en-US" sz="1266" dirty="0">
                <a:solidFill>
                  <a:srgbClr val="00B0F0"/>
                </a:solidFill>
              </a:rPr>
              <a:t>1.0</a:t>
            </a:r>
          </a:p>
        </p:txBody>
      </p:sp>
      <p:sp>
        <p:nvSpPr>
          <p:cNvPr id="18" name="TextBox 17"/>
          <p:cNvSpPr txBox="1"/>
          <p:nvPr/>
        </p:nvSpPr>
        <p:spPr>
          <a:xfrm>
            <a:off x="4605024" y="3520547"/>
            <a:ext cx="505707" cy="287130"/>
          </a:xfrm>
          <a:prstGeom prst="rect">
            <a:avLst/>
          </a:prstGeom>
          <a:noFill/>
        </p:spPr>
        <p:txBody>
          <a:bodyPr wrap="square" rtlCol="0">
            <a:spAutoFit/>
          </a:bodyPr>
          <a:lstStyle/>
          <a:p>
            <a:r>
              <a:rPr lang="en-US" sz="1266" dirty="0">
                <a:solidFill>
                  <a:srgbClr val="00B0F0"/>
                </a:solidFill>
              </a:rPr>
              <a:t>1.5</a:t>
            </a:r>
          </a:p>
        </p:txBody>
      </p:sp>
      <p:sp>
        <p:nvSpPr>
          <p:cNvPr id="19" name="TextBox 18"/>
          <p:cNvSpPr txBox="1"/>
          <p:nvPr/>
        </p:nvSpPr>
        <p:spPr>
          <a:xfrm>
            <a:off x="2590482" y="3507036"/>
            <a:ext cx="539676" cy="287130"/>
          </a:xfrm>
          <a:prstGeom prst="rect">
            <a:avLst/>
          </a:prstGeom>
          <a:noFill/>
        </p:spPr>
        <p:txBody>
          <a:bodyPr wrap="square" rtlCol="0">
            <a:spAutoFit/>
          </a:bodyPr>
          <a:lstStyle/>
          <a:p>
            <a:r>
              <a:rPr lang="en-US" sz="1266" dirty="0">
                <a:solidFill>
                  <a:srgbClr val="00B0F0"/>
                </a:solidFill>
              </a:rPr>
              <a:t>.50</a:t>
            </a:r>
          </a:p>
        </p:txBody>
      </p:sp>
      <p:sp>
        <p:nvSpPr>
          <p:cNvPr id="20" name="TextBox 19"/>
          <p:cNvSpPr txBox="1"/>
          <p:nvPr/>
        </p:nvSpPr>
        <p:spPr>
          <a:xfrm>
            <a:off x="3756222" y="3268913"/>
            <a:ext cx="489019" cy="287130"/>
          </a:xfrm>
          <a:prstGeom prst="rect">
            <a:avLst/>
          </a:prstGeom>
          <a:noFill/>
        </p:spPr>
        <p:txBody>
          <a:bodyPr wrap="square" rtlCol="0">
            <a:spAutoFit/>
          </a:bodyPr>
          <a:lstStyle/>
          <a:p>
            <a:pPr algn="ctr"/>
            <a:r>
              <a:rPr lang="en-US" sz="1266" dirty="0"/>
              <a:t>3.0</a:t>
            </a:r>
          </a:p>
        </p:txBody>
      </p:sp>
      <p:sp>
        <p:nvSpPr>
          <p:cNvPr id="21" name="TextBox 20"/>
          <p:cNvSpPr txBox="1"/>
          <p:nvPr/>
        </p:nvSpPr>
        <p:spPr>
          <a:xfrm>
            <a:off x="3751692" y="2429824"/>
            <a:ext cx="468718" cy="287130"/>
          </a:xfrm>
          <a:prstGeom prst="rect">
            <a:avLst/>
          </a:prstGeom>
          <a:noFill/>
        </p:spPr>
        <p:txBody>
          <a:bodyPr wrap="square" rtlCol="0">
            <a:spAutoFit/>
          </a:bodyPr>
          <a:lstStyle/>
          <a:p>
            <a:pPr algn="ctr"/>
            <a:r>
              <a:rPr lang="en-US" sz="1266" dirty="0"/>
              <a:t>4.0</a:t>
            </a:r>
          </a:p>
        </p:txBody>
      </p:sp>
      <p:sp>
        <p:nvSpPr>
          <p:cNvPr id="22" name="TextBox 21"/>
          <p:cNvSpPr txBox="1"/>
          <p:nvPr/>
        </p:nvSpPr>
        <p:spPr>
          <a:xfrm>
            <a:off x="3746643" y="4303799"/>
            <a:ext cx="504607" cy="287130"/>
          </a:xfrm>
          <a:prstGeom prst="rect">
            <a:avLst/>
          </a:prstGeom>
          <a:noFill/>
        </p:spPr>
        <p:txBody>
          <a:bodyPr wrap="square" rtlCol="0">
            <a:spAutoFit/>
          </a:bodyPr>
          <a:lstStyle/>
          <a:p>
            <a:pPr algn="ctr"/>
            <a:r>
              <a:rPr lang="en-US" sz="1266" dirty="0"/>
              <a:t>2.0</a:t>
            </a:r>
          </a:p>
        </p:txBody>
      </p:sp>
      <p:sp>
        <p:nvSpPr>
          <p:cNvPr id="23" name="TextBox 22"/>
          <p:cNvSpPr txBox="1"/>
          <p:nvPr/>
        </p:nvSpPr>
        <p:spPr>
          <a:xfrm>
            <a:off x="330427" y="1358829"/>
            <a:ext cx="1022851" cy="287130"/>
          </a:xfrm>
          <a:prstGeom prst="rect">
            <a:avLst/>
          </a:prstGeom>
          <a:solidFill>
            <a:schemeClr val="accent4">
              <a:lumMod val="40000"/>
              <a:lumOff val="60000"/>
            </a:schemeClr>
          </a:solidFill>
        </p:spPr>
        <p:txBody>
          <a:bodyPr wrap="square" rtlCol="0">
            <a:spAutoFit/>
          </a:bodyPr>
          <a:lstStyle/>
          <a:p>
            <a:r>
              <a:rPr lang="en-US" sz="1266" dirty="0"/>
              <a:t>ZONE 1</a:t>
            </a:r>
          </a:p>
        </p:txBody>
      </p:sp>
      <p:sp>
        <p:nvSpPr>
          <p:cNvPr id="24" name="TextBox 23"/>
          <p:cNvSpPr txBox="1"/>
          <p:nvPr/>
        </p:nvSpPr>
        <p:spPr>
          <a:xfrm>
            <a:off x="330427" y="1752101"/>
            <a:ext cx="1022851" cy="287130"/>
          </a:xfrm>
          <a:prstGeom prst="rect">
            <a:avLst/>
          </a:prstGeom>
          <a:solidFill>
            <a:schemeClr val="accent6">
              <a:lumMod val="40000"/>
              <a:lumOff val="60000"/>
            </a:schemeClr>
          </a:solidFill>
        </p:spPr>
        <p:txBody>
          <a:bodyPr wrap="square" rtlCol="0">
            <a:spAutoFit/>
          </a:bodyPr>
          <a:lstStyle/>
          <a:p>
            <a:r>
              <a:rPr lang="en-US" sz="1266" dirty="0"/>
              <a:t>ZONE 2</a:t>
            </a:r>
          </a:p>
        </p:txBody>
      </p:sp>
      <p:sp>
        <p:nvSpPr>
          <p:cNvPr id="25" name="TextBox 24"/>
          <p:cNvSpPr txBox="1"/>
          <p:nvPr/>
        </p:nvSpPr>
        <p:spPr>
          <a:xfrm>
            <a:off x="330427" y="2142414"/>
            <a:ext cx="1022851" cy="287130"/>
          </a:xfrm>
          <a:prstGeom prst="rect">
            <a:avLst/>
          </a:prstGeom>
          <a:solidFill>
            <a:schemeClr val="accent2">
              <a:lumMod val="40000"/>
              <a:lumOff val="60000"/>
            </a:schemeClr>
          </a:solidFill>
        </p:spPr>
        <p:txBody>
          <a:bodyPr wrap="square" rtlCol="0">
            <a:spAutoFit/>
          </a:bodyPr>
          <a:lstStyle/>
          <a:p>
            <a:r>
              <a:rPr lang="en-US" sz="1266" dirty="0"/>
              <a:t>ZONE 3</a:t>
            </a:r>
          </a:p>
        </p:txBody>
      </p:sp>
      <p:sp>
        <p:nvSpPr>
          <p:cNvPr id="26" name="TextBox 25"/>
          <p:cNvSpPr txBox="1"/>
          <p:nvPr/>
        </p:nvSpPr>
        <p:spPr>
          <a:xfrm>
            <a:off x="328479" y="2532726"/>
            <a:ext cx="1022851" cy="287130"/>
          </a:xfrm>
          <a:prstGeom prst="rect">
            <a:avLst/>
          </a:prstGeom>
          <a:solidFill>
            <a:schemeClr val="accent1">
              <a:lumMod val="40000"/>
              <a:lumOff val="60000"/>
            </a:schemeClr>
          </a:solidFill>
        </p:spPr>
        <p:txBody>
          <a:bodyPr wrap="square" rtlCol="0">
            <a:spAutoFit/>
          </a:bodyPr>
          <a:lstStyle/>
          <a:p>
            <a:r>
              <a:rPr lang="en-US" sz="1266" dirty="0"/>
              <a:t>ZONE 4</a:t>
            </a:r>
          </a:p>
        </p:txBody>
      </p:sp>
      <p:graphicFrame>
        <p:nvGraphicFramePr>
          <p:cNvPr id="27" name="Table 26"/>
          <p:cNvGraphicFramePr>
            <a:graphicFrameLocks noGrp="1"/>
          </p:cNvGraphicFramePr>
          <p:nvPr>
            <p:extLst/>
          </p:nvPr>
        </p:nvGraphicFramePr>
        <p:xfrm>
          <a:off x="7554268" y="248612"/>
          <a:ext cx="1207697" cy="2228850"/>
        </p:xfrm>
        <a:graphic>
          <a:graphicData uri="http://schemas.openxmlformats.org/drawingml/2006/table">
            <a:tbl>
              <a:tblPr firstRow="1" bandRow="1">
                <a:tableStyleId>{5C22544A-7EE6-4342-B048-85BDC9FD1C3A}</a:tableStyleId>
              </a:tblPr>
              <a:tblGrid>
                <a:gridCol w="402566">
                  <a:extLst>
                    <a:ext uri="{9D8B030D-6E8A-4147-A177-3AD203B41FA5}">
                      <a16:colId xmlns:a16="http://schemas.microsoft.com/office/drawing/2014/main" val="2667784819"/>
                    </a:ext>
                  </a:extLst>
                </a:gridCol>
                <a:gridCol w="402566">
                  <a:extLst>
                    <a:ext uri="{9D8B030D-6E8A-4147-A177-3AD203B41FA5}">
                      <a16:colId xmlns:a16="http://schemas.microsoft.com/office/drawing/2014/main" val="3048980663"/>
                    </a:ext>
                  </a:extLst>
                </a:gridCol>
                <a:gridCol w="402566">
                  <a:extLst>
                    <a:ext uri="{9D8B030D-6E8A-4147-A177-3AD203B41FA5}">
                      <a16:colId xmlns:a16="http://schemas.microsoft.com/office/drawing/2014/main" val="1933827645"/>
                    </a:ext>
                  </a:extLst>
                </a:gridCol>
              </a:tblGrid>
              <a:tr h="235744">
                <a:tc>
                  <a:txBody>
                    <a:bodyPr/>
                    <a:lstStyle/>
                    <a:p>
                      <a:pPr algn="ctr"/>
                      <a:endParaRPr lang="en-US" sz="1100" dirty="0">
                        <a:solidFill>
                          <a:srgbClr val="FF0000"/>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i="1" dirty="0">
                          <a:solidFill>
                            <a:schemeClr val="tx1"/>
                          </a:solidFill>
                        </a:rPr>
                        <a:t>M</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i="1" dirty="0">
                          <a:solidFill>
                            <a:schemeClr val="tx1"/>
                          </a:solidFill>
                        </a:rPr>
                        <a:t>SD</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601200"/>
                  </a:ext>
                </a:extLst>
              </a:tr>
              <a:tr h="235744">
                <a:tc>
                  <a:txBody>
                    <a:bodyPr/>
                    <a:lstStyle/>
                    <a:p>
                      <a:pPr algn="ctr"/>
                      <a:r>
                        <a:rPr lang="en-US" sz="1100" dirty="0">
                          <a:solidFill>
                            <a:schemeClr val="tx1"/>
                          </a:solidFill>
                        </a:rPr>
                        <a:t>F1</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4.3</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.50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8153325"/>
                  </a:ext>
                </a:extLst>
              </a:tr>
              <a:tr h="317455">
                <a:tc>
                  <a:txBody>
                    <a:bodyPr/>
                    <a:lstStyle/>
                    <a:p>
                      <a:pPr algn="ctr"/>
                      <a:r>
                        <a:rPr lang="en-US" sz="1100" dirty="0">
                          <a:solidFill>
                            <a:schemeClr val="tx1"/>
                          </a:solidFill>
                        </a:rPr>
                        <a:t>F2</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4.14</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.70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4821199"/>
                  </a:ext>
                </a:extLst>
              </a:tr>
              <a:tr h="235744">
                <a:tc>
                  <a:txBody>
                    <a:bodyPr/>
                    <a:lstStyle/>
                    <a:p>
                      <a:pPr algn="ctr"/>
                      <a:r>
                        <a:rPr lang="en-US" sz="1100" dirty="0">
                          <a:solidFill>
                            <a:schemeClr val="tx1"/>
                          </a:solidFill>
                        </a:rPr>
                        <a:t>F3</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4.0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.80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222319"/>
                  </a:ext>
                </a:extLst>
              </a:tr>
              <a:tr h="235744">
                <a:tc>
                  <a:txBody>
                    <a:bodyPr/>
                    <a:lstStyle/>
                    <a:p>
                      <a:pPr algn="ctr"/>
                      <a:r>
                        <a:rPr lang="en-US" sz="1100" dirty="0">
                          <a:solidFill>
                            <a:schemeClr val="tx1"/>
                          </a:solidFill>
                        </a:rPr>
                        <a:t>F4</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3.8</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.70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7593623"/>
                  </a:ext>
                </a:extLst>
              </a:tr>
              <a:tr h="235744">
                <a:tc>
                  <a:txBody>
                    <a:bodyPr/>
                    <a:lstStyle/>
                    <a:p>
                      <a:pPr algn="ctr"/>
                      <a:r>
                        <a:rPr lang="en-US" sz="1100" dirty="0">
                          <a:solidFill>
                            <a:schemeClr val="tx1"/>
                          </a:solidFill>
                        </a:rPr>
                        <a:t>F5</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4.2</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.50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028941"/>
                  </a:ext>
                </a:extLst>
              </a:tr>
              <a:tr h="235744">
                <a:tc>
                  <a:txBody>
                    <a:bodyPr/>
                    <a:lstStyle/>
                    <a:p>
                      <a:pPr algn="ctr"/>
                      <a:r>
                        <a:rPr lang="en-US" sz="1100" dirty="0">
                          <a:solidFill>
                            <a:schemeClr val="tx1"/>
                          </a:solidFill>
                        </a:rPr>
                        <a:t>F6</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4.5</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.60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5172277"/>
                  </a:ext>
                </a:extLst>
              </a:tr>
              <a:tr h="321469">
                <a:tc>
                  <a:txBody>
                    <a:bodyPr/>
                    <a:lstStyle/>
                    <a:p>
                      <a:pPr algn="ctr"/>
                      <a:r>
                        <a:rPr lang="en-US" sz="1700" b="1" dirty="0">
                          <a:solidFill>
                            <a:srgbClr val="FF0000"/>
                          </a:solidFill>
                        </a:rPr>
                        <a:t>A</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4.13</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.63</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8391429"/>
                  </a:ext>
                </a:extLst>
              </a:tr>
            </a:tbl>
          </a:graphicData>
        </a:graphic>
      </p:graphicFrame>
      <p:graphicFrame>
        <p:nvGraphicFramePr>
          <p:cNvPr id="28" name="Table 27"/>
          <p:cNvGraphicFramePr>
            <a:graphicFrameLocks noGrp="1"/>
          </p:cNvGraphicFramePr>
          <p:nvPr>
            <p:extLst/>
          </p:nvPr>
        </p:nvGraphicFramePr>
        <p:xfrm>
          <a:off x="7542298" y="2625300"/>
          <a:ext cx="1246664" cy="1984852"/>
        </p:xfrm>
        <a:graphic>
          <a:graphicData uri="http://schemas.openxmlformats.org/drawingml/2006/table">
            <a:tbl>
              <a:tblPr firstRow="1" bandRow="1">
                <a:tableStyleId>{5C22544A-7EE6-4342-B048-85BDC9FD1C3A}</a:tableStyleId>
              </a:tblPr>
              <a:tblGrid>
                <a:gridCol w="415555">
                  <a:extLst>
                    <a:ext uri="{9D8B030D-6E8A-4147-A177-3AD203B41FA5}">
                      <a16:colId xmlns:a16="http://schemas.microsoft.com/office/drawing/2014/main" val="2667784819"/>
                    </a:ext>
                  </a:extLst>
                </a:gridCol>
                <a:gridCol w="415555">
                  <a:extLst>
                    <a:ext uri="{9D8B030D-6E8A-4147-A177-3AD203B41FA5}">
                      <a16:colId xmlns:a16="http://schemas.microsoft.com/office/drawing/2014/main" val="3048980663"/>
                    </a:ext>
                  </a:extLst>
                </a:gridCol>
                <a:gridCol w="415555">
                  <a:extLst>
                    <a:ext uri="{9D8B030D-6E8A-4147-A177-3AD203B41FA5}">
                      <a16:colId xmlns:a16="http://schemas.microsoft.com/office/drawing/2014/main" val="1933827645"/>
                    </a:ext>
                  </a:extLst>
                </a:gridCol>
              </a:tblGrid>
              <a:tr h="235744">
                <a:tc>
                  <a:txBody>
                    <a:bodyPr/>
                    <a:lstStyle/>
                    <a:p>
                      <a:pPr algn="ctr"/>
                      <a:endParaRPr lang="en-US" sz="1100" dirty="0">
                        <a:solidFill>
                          <a:srgbClr val="FF0000"/>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M</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SD</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601200"/>
                  </a:ext>
                </a:extLst>
              </a:tr>
              <a:tr h="235744">
                <a:tc>
                  <a:txBody>
                    <a:bodyPr/>
                    <a:lstStyle/>
                    <a:p>
                      <a:pPr algn="ctr"/>
                      <a:r>
                        <a:rPr lang="en-US" sz="1100" dirty="0">
                          <a:solidFill>
                            <a:schemeClr val="tx1"/>
                          </a:solidFill>
                        </a:rPr>
                        <a:t>F1</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8153325"/>
                  </a:ext>
                </a:extLst>
              </a:tr>
              <a:tr h="235744">
                <a:tc>
                  <a:txBody>
                    <a:bodyPr/>
                    <a:lstStyle/>
                    <a:p>
                      <a:pPr algn="ctr"/>
                      <a:r>
                        <a:rPr lang="en-US" sz="1100" dirty="0">
                          <a:solidFill>
                            <a:schemeClr val="tx1"/>
                          </a:solidFill>
                        </a:rPr>
                        <a:t>F2</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4821199"/>
                  </a:ext>
                </a:extLst>
              </a:tr>
              <a:tr h="235744">
                <a:tc>
                  <a:txBody>
                    <a:bodyPr/>
                    <a:lstStyle/>
                    <a:p>
                      <a:pPr algn="ctr"/>
                      <a:r>
                        <a:rPr lang="en-US" sz="1100" dirty="0">
                          <a:solidFill>
                            <a:schemeClr val="tx1"/>
                          </a:solidFill>
                        </a:rPr>
                        <a:t>F3</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222319"/>
                  </a:ext>
                </a:extLst>
              </a:tr>
              <a:tr h="235744">
                <a:tc>
                  <a:txBody>
                    <a:bodyPr/>
                    <a:lstStyle/>
                    <a:p>
                      <a:pPr algn="ctr"/>
                      <a:r>
                        <a:rPr lang="en-US" sz="1100" dirty="0">
                          <a:solidFill>
                            <a:schemeClr val="tx1"/>
                          </a:solidFill>
                        </a:rPr>
                        <a:t>F4</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7593623"/>
                  </a:ext>
                </a:extLst>
              </a:tr>
              <a:tr h="235744">
                <a:tc>
                  <a:txBody>
                    <a:bodyPr/>
                    <a:lstStyle/>
                    <a:p>
                      <a:pPr algn="ctr"/>
                      <a:r>
                        <a:rPr lang="en-US" sz="1100" dirty="0">
                          <a:solidFill>
                            <a:schemeClr val="tx1"/>
                          </a:solidFill>
                        </a:rPr>
                        <a:t>F5</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028941"/>
                  </a:ext>
                </a:extLst>
              </a:tr>
              <a:tr h="235744">
                <a:tc>
                  <a:txBody>
                    <a:bodyPr/>
                    <a:lstStyle/>
                    <a:p>
                      <a:pPr algn="ctr"/>
                      <a:r>
                        <a:rPr lang="en-US" sz="1100" dirty="0">
                          <a:solidFill>
                            <a:schemeClr val="tx1"/>
                          </a:solidFill>
                        </a:rPr>
                        <a:t>F6</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5172277"/>
                  </a:ext>
                </a:extLst>
              </a:tr>
              <a:tr h="334645">
                <a:tc>
                  <a:txBody>
                    <a:bodyPr/>
                    <a:lstStyle/>
                    <a:p>
                      <a:pPr algn="ctr"/>
                      <a:r>
                        <a:rPr lang="en-US" sz="1700" b="1" dirty="0">
                          <a:solidFill>
                            <a:srgbClr val="FF0000"/>
                          </a:solidFill>
                        </a:rPr>
                        <a:t>B</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3.70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1.75</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8391429"/>
                  </a:ext>
                </a:extLst>
              </a:tr>
            </a:tbl>
          </a:graphicData>
        </a:graphic>
      </p:graphicFrame>
      <p:sp>
        <p:nvSpPr>
          <p:cNvPr id="29" name="TextBox 28"/>
          <p:cNvSpPr txBox="1"/>
          <p:nvPr/>
        </p:nvSpPr>
        <p:spPr>
          <a:xfrm>
            <a:off x="2748298" y="2173440"/>
            <a:ext cx="420832" cy="481799"/>
          </a:xfrm>
          <a:prstGeom prst="rect">
            <a:avLst/>
          </a:prstGeom>
          <a:noFill/>
        </p:spPr>
        <p:txBody>
          <a:bodyPr wrap="square" rtlCol="0">
            <a:spAutoFit/>
          </a:bodyPr>
          <a:lstStyle/>
          <a:p>
            <a:pPr algn="ctr"/>
            <a:r>
              <a:rPr lang="en-US" sz="2531" b="1" dirty="0">
                <a:solidFill>
                  <a:srgbClr val="FF0000"/>
                </a:solidFill>
              </a:rPr>
              <a:t>A</a:t>
            </a:r>
          </a:p>
        </p:txBody>
      </p:sp>
      <p:sp>
        <p:nvSpPr>
          <p:cNvPr id="30" name="TextBox 29"/>
          <p:cNvSpPr txBox="1"/>
          <p:nvPr/>
        </p:nvSpPr>
        <p:spPr>
          <a:xfrm>
            <a:off x="5110731" y="2640391"/>
            <a:ext cx="420832" cy="481799"/>
          </a:xfrm>
          <a:prstGeom prst="rect">
            <a:avLst/>
          </a:prstGeom>
          <a:noFill/>
        </p:spPr>
        <p:txBody>
          <a:bodyPr wrap="square" rtlCol="0">
            <a:spAutoFit/>
          </a:bodyPr>
          <a:lstStyle/>
          <a:p>
            <a:pPr algn="ctr"/>
            <a:r>
              <a:rPr lang="en-US" sz="2531" b="1" dirty="0">
                <a:solidFill>
                  <a:srgbClr val="FF0000"/>
                </a:solidFill>
              </a:rPr>
              <a:t>B</a:t>
            </a:r>
          </a:p>
        </p:txBody>
      </p:sp>
      <p:sp>
        <p:nvSpPr>
          <p:cNvPr id="31" name="TextBox 30"/>
          <p:cNvSpPr txBox="1"/>
          <p:nvPr/>
        </p:nvSpPr>
        <p:spPr>
          <a:xfrm>
            <a:off x="4384052" y="4308708"/>
            <a:ext cx="420832" cy="481799"/>
          </a:xfrm>
          <a:prstGeom prst="rect">
            <a:avLst/>
          </a:prstGeom>
          <a:noFill/>
        </p:spPr>
        <p:txBody>
          <a:bodyPr wrap="square" rtlCol="0">
            <a:spAutoFit/>
          </a:bodyPr>
          <a:lstStyle/>
          <a:p>
            <a:pPr algn="ctr"/>
            <a:r>
              <a:rPr lang="en-US" sz="2531" b="1" dirty="0">
                <a:solidFill>
                  <a:srgbClr val="FF0000"/>
                </a:solidFill>
              </a:rPr>
              <a:t>C</a:t>
            </a:r>
          </a:p>
        </p:txBody>
      </p:sp>
      <p:sp>
        <p:nvSpPr>
          <p:cNvPr id="32" name="TextBox 31"/>
          <p:cNvSpPr txBox="1"/>
          <p:nvPr/>
        </p:nvSpPr>
        <p:spPr>
          <a:xfrm>
            <a:off x="6542680" y="2103637"/>
            <a:ext cx="989433" cy="287130"/>
          </a:xfrm>
          <a:prstGeom prst="rect">
            <a:avLst/>
          </a:prstGeom>
          <a:noFill/>
        </p:spPr>
        <p:txBody>
          <a:bodyPr wrap="square" rtlCol="0">
            <a:spAutoFit/>
          </a:bodyPr>
          <a:lstStyle/>
          <a:p>
            <a:pPr algn="r"/>
            <a:r>
              <a:rPr lang="en-US" sz="1266" b="1" dirty="0">
                <a:solidFill>
                  <a:srgbClr val="FF0000"/>
                </a:solidFill>
              </a:rPr>
              <a:t>school</a:t>
            </a:r>
          </a:p>
        </p:txBody>
      </p:sp>
      <p:sp>
        <p:nvSpPr>
          <p:cNvPr id="33" name="TextBox 32"/>
          <p:cNvSpPr txBox="1"/>
          <p:nvPr/>
        </p:nvSpPr>
        <p:spPr>
          <a:xfrm>
            <a:off x="6542680" y="4249318"/>
            <a:ext cx="1005018" cy="287130"/>
          </a:xfrm>
          <a:prstGeom prst="rect">
            <a:avLst/>
          </a:prstGeom>
          <a:noFill/>
        </p:spPr>
        <p:txBody>
          <a:bodyPr wrap="square" rtlCol="0">
            <a:spAutoFit/>
          </a:bodyPr>
          <a:lstStyle/>
          <a:p>
            <a:pPr algn="r"/>
            <a:r>
              <a:rPr lang="en-US" sz="1266" b="1" dirty="0">
                <a:solidFill>
                  <a:srgbClr val="FF0000"/>
                </a:solidFill>
              </a:rPr>
              <a:t>school</a:t>
            </a:r>
          </a:p>
        </p:txBody>
      </p:sp>
      <p:sp>
        <p:nvSpPr>
          <p:cNvPr id="34" name="TextBox 33"/>
          <p:cNvSpPr txBox="1"/>
          <p:nvPr/>
        </p:nvSpPr>
        <p:spPr>
          <a:xfrm>
            <a:off x="6637343" y="6355150"/>
            <a:ext cx="883334" cy="287130"/>
          </a:xfrm>
          <a:prstGeom prst="rect">
            <a:avLst/>
          </a:prstGeom>
          <a:noFill/>
        </p:spPr>
        <p:txBody>
          <a:bodyPr wrap="square" rtlCol="0">
            <a:spAutoFit/>
          </a:bodyPr>
          <a:lstStyle/>
          <a:p>
            <a:pPr algn="r"/>
            <a:r>
              <a:rPr lang="en-US" sz="1266" b="1" dirty="0">
                <a:solidFill>
                  <a:srgbClr val="FF0000"/>
                </a:solidFill>
              </a:rPr>
              <a:t>school</a:t>
            </a:r>
          </a:p>
        </p:txBody>
      </p:sp>
      <p:graphicFrame>
        <p:nvGraphicFramePr>
          <p:cNvPr id="35" name="Table 34"/>
          <p:cNvGraphicFramePr>
            <a:graphicFrameLocks noGrp="1"/>
          </p:cNvGraphicFramePr>
          <p:nvPr>
            <p:extLst/>
          </p:nvPr>
        </p:nvGraphicFramePr>
        <p:xfrm>
          <a:off x="7538994" y="4721764"/>
          <a:ext cx="1222971" cy="2010399"/>
        </p:xfrm>
        <a:graphic>
          <a:graphicData uri="http://schemas.openxmlformats.org/drawingml/2006/table">
            <a:tbl>
              <a:tblPr firstRow="1" bandRow="1">
                <a:tableStyleId>{5C22544A-7EE6-4342-B048-85BDC9FD1C3A}</a:tableStyleId>
              </a:tblPr>
              <a:tblGrid>
                <a:gridCol w="407657">
                  <a:extLst>
                    <a:ext uri="{9D8B030D-6E8A-4147-A177-3AD203B41FA5}">
                      <a16:colId xmlns:a16="http://schemas.microsoft.com/office/drawing/2014/main" val="2667784819"/>
                    </a:ext>
                  </a:extLst>
                </a:gridCol>
                <a:gridCol w="407657">
                  <a:extLst>
                    <a:ext uri="{9D8B030D-6E8A-4147-A177-3AD203B41FA5}">
                      <a16:colId xmlns:a16="http://schemas.microsoft.com/office/drawing/2014/main" val="3048980663"/>
                    </a:ext>
                  </a:extLst>
                </a:gridCol>
                <a:gridCol w="407657">
                  <a:extLst>
                    <a:ext uri="{9D8B030D-6E8A-4147-A177-3AD203B41FA5}">
                      <a16:colId xmlns:a16="http://schemas.microsoft.com/office/drawing/2014/main" val="1933827645"/>
                    </a:ext>
                  </a:extLst>
                </a:gridCol>
              </a:tblGrid>
              <a:tr h="243250">
                <a:tc>
                  <a:txBody>
                    <a:bodyPr/>
                    <a:lstStyle/>
                    <a:p>
                      <a:pPr algn="ctr"/>
                      <a:endParaRPr lang="en-US" sz="1100" dirty="0">
                        <a:solidFill>
                          <a:srgbClr val="FF0000"/>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M</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SD</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19601200"/>
                  </a:ext>
                </a:extLst>
              </a:tr>
              <a:tr h="235965">
                <a:tc>
                  <a:txBody>
                    <a:bodyPr/>
                    <a:lstStyle/>
                    <a:p>
                      <a:pPr algn="ctr"/>
                      <a:r>
                        <a:rPr lang="en-US" sz="1100" dirty="0">
                          <a:solidFill>
                            <a:schemeClr val="tx1"/>
                          </a:solidFill>
                        </a:rPr>
                        <a:t>F1</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8153325"/>
                  </a:ext>
                </a:extLst>
              </a:tr>
              <a:tr h="235965">
                <a:tc>
                  <a:txBody>
                    <a:bodyPr/>
                    <a:lstStyle/>
                    <a:p>
                      <a:pPr algn="ctr"/>
                      <a:r>
                        <a:rPr lang="en-US" sz="1100" dirty="0">
                          <a:solidFill>
                            <a:schemeClr val="tx1"/>
                          </a:solidFill>
                        </a:rPr>
                        <a:t>F2</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34821199"/>
                  </a:ext>
                </a:extLst>
              </a:tr>
              <a:tr h="235965">
                <a:tc>
                  <a:txBody>
                    <a:bodyPr/>
                    <a:lstStyle/>
                    <a:p>
                      <a:pPr algn="ctr"/>
                      <a:r>
                        <a:rPr lang="en-US" sz="1100" dirty="0">
                          <a:solidFill>
                            <a:schemeClr val="tx1"/>
                          </a:solidFill>
                        </a:rPr>
                        <a:t>F3</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95222319"/>
                  </a:ext>
                </a:extLst>
              </a:tr>
              <a:tr h="235965">
                <a:tc>
                  <a:txBody>
                    <a:bodyPr/>
                    <a:lstStyle/>
                    <a:p>
                      <a:pPr algn="ctr"/>
                      <a:r>
                        <a:rPr lang="en-US" sz="1100" dirty="0">
                          <a:solidFill>
                            <a:schemeClr val="tx1"/>
                          </a:solidFill>
                        </a:rPr>
                        <a:t>F4</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7593623"/>
                  </a:ext>
                </a:extLst>
              </a:tr>
              <a:tr h="235965">
                <a:tc>
                  <a:txBody>
                    <a:bodyPr/>
                    <a:lstStyle/>
                    <a:p>
                      <a:pPr algn="ctr"/>
                      <a:r>
                        <a:rPr lang="en-US" sz="1100" dirty="0">
                          <a:solidFill>
                            <a:schemeClr val="tx1"/>
                          </a:solidFill>
                        </a:rPr>
                        <a:t>F5</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028941"/>
                  </a:ext>
                </a:extLst>
              </a:tr>
              <a:tr h="235965">
                <a:tc>
                  <a:txBody>
                    <a:bodyPr/>
                    <a:lstStyle/>
                    <a:p>
                      <a:pPr algn="ctr"/>
                      <a:r>
                        <a:rPr lang="en-US" sz="1100" dirty="0">
                          <a:solidFill>
                            <a:schemeClr val="tx1"/>
                          </a:solidFill>
                        </a:rPr>
                        <a:t>F6</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solidFill>
                          <a:schemeClr val="tx1"/>
                        </a:solidFill>
                      </a:endParaRP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25172277"/>
                  </a:ext>
                </a:extLst>
              </a:tr>
              <a:tr h="351361">
                <a:tc>
                  <a:txBody>
                    <a:bodyPr/>
                    <a:lstStyle/>
                    <a:p>
                      <a:pPr algn="ctr"/>
                      <a:r>
                        <a:rPr lang="en-US" sz="1700" b="1" dirty="0">
                          <a:solidFill>
                            <a:srgbClr val="FF0000"/>
                          </a:solidFill>
                        </a:rPr>
                        <a:t>C</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1.90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solidFill>
                            <a:schemeClr val="tx1"/>
                          </a:solidFill>
                        </a:rPr>
                        <a:t>1.40</a:t>
                      </a:r>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8391429"/>
                  </a:ext>
                </a:extLst>
              </a:tr>
            </a:tbl>
          </a:graphicData>
        </a:graphic>
      </p:graphicFrame>
      <p:sp>
        <p:nvSpPr>
          <p:cNvPr id="36" name="TextBox 35"/>
          <p:cNvSpPr txBox="1"/>
          <p:nvPr/>
        </p:nvSpPr>
        <p:spPr>
          <a:xfrm>
            <a:off x="341458" y="97973"/>
            <a:ext cx="5420945" cy="698396"/>
          </a:xfrm>
          <a:prstGeom prst="rect">
            <a:avLst/>
          </a:prstGeom>
          <a:noFill/>
        </p:spPr>
        <p:txBody>
          <a:bodyPr wrap="square" rtlCol="0">
            <a:spAutoFit/>
          </a:bodyPr>
          <a:lstStyle/>
          <a:p>
            <a:pPr algn="l"/>
            <a:r>
              <a:rPr lang="en-US" sz="1969" b="1" dirty="0"/>
              <a:t>Thinking about Culture Zones</a:t>
            </a:r>
          </a:p>
          <a:p>
            <a:pPr algn="l"/>
            <a:r>
              <a:rPr lang="en-US" sz="1969" b="1" dirty="0"/>
              <a:t>when Changing the Culture</a:t>
            </a:r>
          </a:p>
        </p:txBody>
      </p:sp>
      <p:pic>
        <p:nvPicPr>
          <p:cNvPr id="37" name="Picture 2" descr="All image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7400" y="5918766"/>
            <a:ext cx="785917" cy="7859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092171"/>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119745" y="3249451"/>
            <a:ext cx="1433946" cy="788695"/>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3" name="Rectangle 2"/>
          <p:cNvSpPr/>
          <p:nvPr/>
        </p:nvSpPr>
        <p:spPr>
          <a:xfrm>
            <a:off x="3553691" y="3249453"/>
            <a:ext cx="2863993" cy="1831461"/>
          </a:xfrm>
          <a:prstGeom prst="rect">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4" name="Rectangle 3"/>
          <p:cNvSpPr/>
          <p:nvPr/>
        </p:nvSpPr>
        <p:spPr>
          <a:xfrm>
            <a:off x="2123642" y="4041846"/>
            <a:ext cx="1430049" cy="1035171"/>
          </a:xfrm>
          <a:prstGeom prst="rect">
            <a:avLst/>
          </a:prstGeom>
          <a:solidFill>
            <a:schemeClr val="accent4">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5" name="Rectangle 4"/>
          <p:cNvSpPr/>
          <p:nvPr/>
        </p:nvSpPr>
        <p:spPr>
          <a:xfrm>
            <a:off x="3557586" y="1174151"/>
            <a:ext cx="2860098" cy="207080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6" name="Rectangle 5"/>
          <p:cNvSpPr/>
          <p:nvPr/>
        </p:nvSpPr>
        <p:spPr>
          <a:xfrm>
            <a:off x="2123642" y="1166357"/>
            <a:ext cx="1430049" cy="1305359"/>
          </a:xfrm>
          <a:prstGeom prst="rect">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sp>
        <p:nvSpPr>
          <p:cNvPr id="7" name="Rectangle 6"/>
          <p:cNvSpPr/>
          <p:nvPr/>
        </p:nvSpPr>
        <p:spPr>
          <a:xfrm>
            <a:off x="2119745" y="2471716"/>
            <a:ext cx="1433946" cy="773238"/>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graphicFrame>
        <p:nvGraphicFramePr>
          <p:cNvPr id="8" name="Table 7"/>
          <p:cNvGraphicFramePr>
            <a:graphicFrameLocks noGrp="1"/>
          </p:cNvGraphicFramePr>
          <p:nvPr>
            <p:extLst/>
          </p:nvPr>
        </p:nvGraphicFramePr>
        <p:xfrm>
          <a:off x="2123642" y="1166357"/>
          <a:ext cx="4294050" cy="3936210"/>
        </p:xfrm>
        <a:graphic>
          <a:graphicData uri="http://schemas.openxmlformats.org/drawingml/2006/table">
            <a:tbl>
              <a:tblPr firstRow="1" bandRow="1">
                <a:tableStyleId>{5C22544A-7EE6-4342-B048-85BDC9FD1C3A}</a:tableStyleId>
              </a:tblPr>
              <a:tblGrid>
                <a:gridCol w="286270">
                  <a:extLst>
                    <a:ext uri="{9D8B030D-6E8A-4147-A177-3AD203B41FA5}">
                      <a16:colId xmlns:a16="http://schemas.microsoft.com/office/drawing/2014/main" val="2866516223"/>
                    </a:ext>
                  </a:extLst>
                </a:gridCol>
                <a:gridCol w="286270">
                  <a:extLst>
                    <a:ext uri="{9D8B030D-6E8A-4147-A177-3AD203B41FA5}">
                      <a16:colId xmlns:a16="http://schemas.microsoft.com/office/drawing/2014/main" val="818661513"/>
                    </a:ext>
                  </a:extLst>
                </a:gridCol>
                <a:gridCol w="286270">
                  <a:extLst>
                    <a:ext uri="{9D8B030D-6E8A-4147-A177-3AD203B41FA5}">
                      <a16:colId xmlns:a16="http://schemas.microsoft.com/office/drawing/2014/main" val="3169288879"/>
                    </a:ext>
                  </a:extLst>
                </a:gridCol>
                <a:gridCol w="286270">
                  <a:extLst>
                    <a:ext uri="{9D8B030D-6E8A-4147-A177-3AD203B41FA5}">
                      <a16:colId xmlns:a16="http://schemas.microsoft.com/office/drawing/2014/main" val="4261747867"/>
                    </a:ext>
                  </a:extLst>
                </a:gridCol>
                <a:gridCol w="286270">
                  <a:extLst>
                    <a:ext uri="{9D8B030D-6E8A-4147-A177-3AD203B41FA5}">
                      <a16:colId xmlns:a16="http://schemas.microsoft.com/office/drawing/2014/main" val="3061058676"/>
                    </a:ext>
                  </a:extLst>
                </a:gridCol>
                <a:gridCol w="286270">
                  <a:extLst>
                    <a:ext uri="{9D8B030D-6E8A-4147-A177-3AD203B41FA5}">
                      <a16:colId xmlns:a16="http://schemas.microsoft.com/office/drawing/2014/main" val="3249527351"/>
                    </a:ext>
                  </a:extLst>
                </a:gridCol>
                <a:gridCol w="286270">
                  <a:extLst>
                    <a:ext uri="{9D8B030D-6E8A-4147-A177-3AD203B41FA5}">
                      <a16:colId xmlns:a16="http://schemas.microsoft.com/office/drawing/2014/main" val="611434703"/>
                    </a:ext>
                  </a:extLst>
                </a:gridCol>
                <a:gridCol w="286270">
                  <a:extLst>
                    <a:ext uri="{9D8B030D-6E8A-4147-A177-3AD203B41FA5}">
                      <a16:colId xmlns:a16="http://schemas.microsoft.com/office/drawing/2014/main" val="1082046263"/>
                    </a:ext>
                  </a:extLst>
                </a:gridCol>
                <a:gridCol w="286270">
                  <a:extLst>
                    <a:ext uri="{9D8B030D-6E8A-4147-A177-3AD203B41FA5}">
                      <a16:colId xmlns:a16="http://schemas.microsoft.com/office/drawing/2014/main" val="1065354444"/>
                    </a:ext>
                  </a:extLst>
                </a:gridCol>
                <a:gridCol w="286270">
                  <a:extLst>
                    <a:ext uri="{9D8B030D-6E8A-4147-A177-3AD203B41FA5}">
                      <a16:colId xmlns:a16="http://schemas.microsoft.com/office/drawing/2014/main" val="189434332"/>
                    </a:ext>
                  </a:extLst>
                </a:gridCol>
                <a:gridCol w="286270">
                  <a:extLst>
                    <a:ext uri="{9D8B030D-6E8A-4147-A177-3AD203B41FA5}">
                      <a16:colId xmlns:a16="http://schemas.microsoft.com/office/drawing/2014/main" val="738685851"/>
                    </a:ext>
                  </a:extLst>
                </a:gridCol>
                <a:gridCol w="286270">
                  <a:extLst>
                    <a:ext uri="{9D8B030D-6E8A-4147-A177-3AD203B41FA5}">
                      <a16:colId xmlns:a16="http://schemas.microsoft.com/office/drawing/2014/main" val="2586251724"/>
                    </a:ext>
                  </a:extLst>
                </a:gridCol>
                <a:gridCol w="286270">
                  <a:extLst>
                    <a:ext uri="{9D8B030D-6E8A-4147-A177-3AD203B41FA5}">
                      <a16:colId xmlns:a16="http://schemas.microsoft.com/office/drawing/2014/main" val="3459122653"/>
                    </a:ext>
                  </a:extLst>
                </a:gridCol>
                <a:gridCol w="286270">
                  <a:extLst>
                    <a:ext uri="{9D8B030D-6E8A-4147-A177-3AD203B41FA5}">
                      <a16:colId xmlns:a16="http://schemas.microsoft.com/office/drawing/2014/main" val="3994309197"/>
                    </a:ext>
                  </a:extLst>
                </a:gridCol>
                <a:gridCol w="286270">
                  <a:extLst>
                    <a:ext uri="{9D8B030D-6E8A-4147-A177-3AD203B41FA5}">
                      <a16:colId xmlns:a16="http://schemas.microsoft.com/office/drawing/2014/main" val="2739814289"/>
                    </a:ext>
                  </a:extLst>
                </a:gridCol>
              </a:tblGrid>
              <a:tr h="260970">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37360904"/>
                  </a:ext>
                </a:extLst>
              </a:tr>
              <a:tr h="260970">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08298914"/>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83871533"/>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70224998"/>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31694090"/>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19319504"/>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0841017"/>
                  </a:ext>
                </a:extLst>
              </a:tr>
              <a:tr h="260970">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87668594"/>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44374497"/>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61045881"/>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48668878"/>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3874798"/>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046973386"/>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36209312"/>
                  </a:ext>
                </a:extLst>
              </a:tr>
              <a:tr h="260970">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300" dirty="0"/>
                    </a:p>
                  </a:txBody>
                  <a:tcPr marL="64294" marR="64294" marT="32147" marB="32147">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31618086"/>
                  </a:ext>
                </a:extLst>
              </a:tr>
            </a:tbl>
          </a:graphicData>
        </a:graphic>
      </p:graphicFrame>
      <p:sp>
        <p:nvSpPr>
          <p:cNvPr id="9" name="TextBox 8"/>
          <p:cNvSpPr txBox="1"/>
          <p:nvPr/>
        </p:nvSpPr>
        <p:spPr>
          <a:xfrm>
            <a:off x="3730985" y="5080914"/>
            <a:ext cx="1304357" cy="287130"/>
          </a:xfrm>
          <a:prstGeom prst="rect">
            <a:avLst/>
          </a:prstGeom>
          <a:noFill/>
        </p:spPr>
        <p:txBody>
          <a:bodyPr wrap="square" rtlCol="0">
            <a:spAutoFit/>
          </a:bodyPr>
          <a:lstStyle/>
          <a:p>
            <a:pPr algn="ctr"/>
            <a:r>
              <a:rPr lang="en-US" sz="1266" dirty="0"/>
              <a:t>low mean</a:t>
            </a:r>
          </a:p>
        </p:txBody>
      </p:sp>
      <p:sp>
        <p:nvSpPr>
          <p:cNvPr id="10" name="TextBox 9"/>
          <p:cNvSpPr txBox="1"/>
          <p:nvPr/>
        </p:nvSpPr>
        <p:spPr>
          <a:xfrm>
            <a:off x="3553691" y="906671"/>
            <a:ext cx="1371599" cy="287130"/>
          </a:xfrm>
          <a:prstGeom prst="rect">
            <a:avLst/>
          </a:prstGeom>
          <a:noFill/>
        </p:spPr>
        <p:txBody>
          <a:bodyPr wrap="square" rtlCol="0">
            <a:spAutoFit/>
          </a:bodyPr>
          <a:lstStyle/>
          <a:p>
            <a:pPr algn="ctr"/>
            <a:r>
              <a:rPr lang="en-US" sz="1266" dirty="0"/>
              <a:t>high mean</a:t>
            </a:r>
          </a:p>
        </p:txBody>
      </p:sp>
      <p:sp>
        <p:nvSpPr>
          <p:cNvPr id="11" name="TextBox 10"/>
          <p:cNvSpPr txBox="1"/>
          <p:nvPr/>
        </p:nvSpPr>
        <p:spPr>
          <a:xfrm>
            <a:off x="6177032" y="2993793"/>
            <a:ext cx="1079355" cy="481927"/>
          </a:xfrm>
          <a:prstGeom prst="rect">
            <a:avLst/>
          </a:prstGeom>
          <a:noFill/>
        </p:spPr>
        <p:txBody>
          <a:bodyPr wrap="square" rtlCol="0">
            <a:spAutoFit/>
          </a:bodyPr>
          <a:lstStyle/>
          <a:p>
            <a:pPr algn="ctr"/>
            <a:r>
              <a:rPr lang="en-US" sz="1266" dirty="0">
                <a:solidFill>
                  <a:srgbClr val="00B0F0"/>
                </a:solidFill>
              </a:rPr>
              <a:t>high </a:t>
            </a:r>
          </a:p>
          <a:p>
            <a:pPr algn="ctr"/>
            <a:r>
              <a:rPr lang="en-US" sz="1266" dirty="0">
                <a:solidFill>
                  <a:srgbClr val="00B0F0"/>
                </a:solidFill>
              </a:rPr>
              <a:t>SD</a:t>
            </a:r>
          </a:p>
        </p:txBody>
      </p:sp>
      <p:sp>
        <p:nvSpPr>
          <p:cNvPr id="12" name="TextBox 11"/>
          <p:cNvSpPr txBox="1"/>
          <p:nvPr/>
        </p:nvSpPr>
        <p:spPr>
          <a:xfrm>
            <a:off x="1318993" y="2995614"/>
            <a:ext cx="1079355" cy="481927"/>
          </a:xfrm>
          <a:prstGeom prst="rect">
            <a:avLst/>
          </a:prstGeom>
          <a:noFill/>
        </p:spPr>
        <p:txBody>
          <a:bodyPr wrap="square" rtlCol="0">
            <a:spAutoFit/>
          </a:bodyPr>
          <a:lstStyle/>
          <a:p>
            <a:pPr algn="ctr"/>
            <a:r>
              <a:rPr lang="en-US" sz="1266" dirty="0">
                <a:solidFill>
                  <a:srgbClr val="00B0F0"/>
                </a:solidFill>
              </a:rPr>
              <a:t>low </a:t>
            </a:r>
          </a:p>
          <a:p>
            <a:pPr algn="ctr"/>
            <a:r>
              <a:rPr lang="en-US" sz="1266" dirty="0">
                <a:solidFill>
                  <a:srgbClr val="00B0F0"/>
                </a:solidFill>
              </a:rPr>
              <a:t>SD</a:t>
            </a:r>
          </a:p>
        </p:txBody>
      </p:sp>
      <p:sp>
        <p:nvSpPr>
          <p:cNvPr id="13" name="TextBox 12"/>
          <p:cNvSpPr txBox="1"/>
          <p:nvPr/>
        </p:nvSpPr>
        <p:spPr>
          <a:xfrm>
            <a:off x="4107010" y="1131283"/>
            <a:ext cx="519735" cy="287130"/>
          </a:xfrm>
          <a:prstGeom prst="rect">
            <a:avLst/>
          </a:prstGeom>
          <a:noFill/>
        </p:spPr>
        <p:txBody>
          <a:bodyPr wrap="square" rtlCol="0">
            <a:spAutoFit/>
          </a:bodyPr>
          <a:lstStyle/>
          <a:p>
            <a:pPr algn="ctr"/>
            <a:r>
              <a:rPr lang="en-US" sz="1266" dirty="0"/>
              <a:t>5.0</a:t>
            </a:r>
          </a:p>
        </p:txBody>
      </p:sp>
      <p:sp>
        <p:nvSpPr>
          <p:cNvPr id="14" name="TextBox 13"/>
          <p:cNvSpPr txBox="1"/>
          <p:nvPr/>
        </p:nvSpPr>
        <p:spPr>
          <a:xfrm>
            <a:off x="4108957" y="4825036"/>
            <a:ext cx="517789" cy="287130"/>
          </a:xfrm>
          <a:prstGeom prst="rect">
            <a:avLst/>
          </a:prstGeom>
          <a:noFill/>
        </p:spPr>
        <p:txBody>
          <a:bodyPr wrap="square" rtlCol="0">
            <a:spAutoFit/>
          </a:bodyPr>
          <a:lstStyle/>
          <a:p>
            <a:pPr algn="ctr"/>
            <a:r>
              <a:rPr lang="en-US" sz="1266" dirty="0"/>
              <a:t>1.0</a:t>
            </a:r>
          </a:p>
        </p:txBody>
      </p:sp>
      <p:sp>
        <p:nvSpPr>
          <p:cNvPr id="15" name="TextBox 14"/>
          <p:cNvSpPr txBox="1"/>
          <p:nvPr/>
        </p:nvSpPr>
        <p:spPr>
          <a:xfrm>
            <a:off x="5911135" y="3007304"/>
            <a:ext cx="545518" cy="287130"/>
          </a:xfrm>
          <a:prstGeom prst="rect">
            <a:avLst/>
          </a:prstGeom>
          <a:noFill/>
        </p:spPr>
        <p:txBody>
          <a:bodyPr wrap="square" rtlCol="0">
            <a:spAutoFit/>
          </a:bodyPr>
          <a:lstStyle/>
          <a:p>
            <a:pPr algn="ctr"/>
            <a:r>
              <a:rPr lang="en-US" sz="1266" dirty="0">
                <a:solidFill>
                  <a:srgbClr val="00B0F0"/>
                </a:solidFill>
              </a:rPr>
              <a:t>2.0</a:t>
            </a:r>
          </a:p>
        </p:txBody>
      </p:sp>
      <p:sp>
        <p:nvSpPr>
          <p:cNvPr id="16" name="TextBox 15"/>
          <p:cNvSpPr txBox="1"/>
          <p:nvPr/>
        </p:nvSpPr>
        <p:spPr>
          <a:xfrm>
            <a:off x="2084673" y="2995614"/>
            <a:ext cx="521524" cy="287130"/>
          </a:xfrm>
          <a:prstGeom prst="rect">
            <a:avLst/>
          </a:prstGeom>
          <a:noFill/>
        </p:spPr>
        <p:txBody>
          <a:bodyPr wrap="square" rtlCol="0">
            <a:spAutoFit/>
          </a:bodyPr>
          <a:lstStyle/>
          <a:p>
            <a:pPr algn="ctr"/>
            <a:r>
              <a:rPr lang="en-US" sz="1266" dirty="0">
                <a:solidFill>
                  <a:srgbClr val="00B0F0"/>
                </a:solidFill>
              </a:rPr>
              <a:t>.10</a:t>
            </a:r>
          </a:p>
        </p:txBody>
      </p:sp>
      <p:sp>
        <p:nvSpPr>
          <p:cNvPr id="17" name="TextBox 16"/>
          <p:cNvSpPr txBox="1"/>
          <p:nvPr/>
        </p:nvSpPr>
        <p:spPr>
          <a:xfrm>
            <a:off x="4118697" y="3007304"/>
            <a:ext cx="508048" cy="287130"/>
          </a:xfrm>
          <a:prstGeom prst="rect">
            <a:avLst/>
          </a:prstGeom>
          <a:noFill/>
        </p:spPr>
        <p:txBody>
          <a:bodyPr wrap="square" rtlCol="0">
            <a:spAutoFit/>
          </a:bodyPr>
          <a:lstStyle/>
          <a:p>
            <a:r>
              <a:rPr lang="en-US" sz="1266" dirty="0">
                <a:solidFill>
                  <a:srgbClr val="00B0F0"/>
                </a:solidFill>
              </a:rPr>
              <a:t>1.0</a:t>
            </a:r>
          </a:p>
        </p:txBody>
      </p:sp>
      <p:sp>
        <p:nvSpPr>
          <p:cNvPr id="18" name="TextBox 17"/>
          <p:cNvSpPr txBox="1"/>
          <p:nvPr/>
        </p:nvSpPr>
        <p:spPr>
          <a:xfrm>
            <a:off x="4989586" y="3007304"/>
            <a:ext cx="377969" cy="481927"/>
          </a:xfrm>
          <a:prstGeom prst="rect">
            <a:avLst/>
          </a:prstGeom>
          <a:noFill/>
        </p:spPr>
        <p:txBody>
          <a:bodyPr wrap="square" rtlCol="0">
            <a:spAutoFit/>
          </a:bodyPr>
          <a:lstStyle/>
          <a:p>
            <a:r>
              <a:rPr lang="en-US" sz="1266" dirty="0">
                <a:solidFill>
                  <a:srgbClr val="00B0F0"/>
                </a:solidFill>
              </a:rPr>
              <a:t>1.5</a:t>
            </a:r>
          </a:p>
        </p:txBody>
      </p:sp>
      <p:sp>
        <p:nvSpPr>
          <p:cNvPr id="19" name="TextBox 18"/>
          <p:cNvSpPr txBox="1"/>
          <p:nvPr/>
        </p:nvSpPr>
        <p:spPr>
          <a:xfrm>
            <a:off x="2975044" y="2993792"/>
            <a:ext cx="522219" cy="287130"/>
          </a:xfrm>
          <a:prstGeom prst="rect">
            <a:avLst/>
          </a:prstGeom>
          <a:noFill/>
        </p:spPr>
        <p:txBody>
          <a:bodyPr wrap="square" rtlCol="0">
            <a:spAutoFit/>
          </a:bodyPr>
          <a:lstStyle/>
          <a:p>
            <a:r>
              <a:rPr lang="en-US" sz="1266" dirty="0">
                <a:solidFill>
                  <a:srgbClr val="00B0F0"/>
                </a:solidFill>
              </a:rPr>
              <a:t>.50</a:t>
            </a:r>
          </a:p>
        </p:txBody>
      </p:sp>
      <p:sp>
        <p:nvSpPr>
          <p:cNvPr id="20" name="TextBox 19"/>
          <p:cNvSpPr txBox="1"/>
          <p:nvPr/>
        </p:nvSpPr>
        <p:spPr>
          <a:xfrm>
            <a:off x="4116749" y="2755668"/>
            <a:ext cx="503991" cy="287130"/>
          </a:xfrm>
          <a:prstGeom prst="rect">
            <a:avLst/>
          </a:prstGeom>
          <a:noFill/>
        </p:spPr>
        <p:txBody>
          <a:bodyPr wrap="square" rtlCol="0">
            <a:spAutoFit/>
          </a:bodyPr>
          <a:lstStyle/>
          <a:p>
            <a:pPr algn="ctr"/>
            <a:r>
              <a:rPr lang="en-US" sz="1266" dirty="0"/>
              <a:t>3.0</a:t>
            </a:r>
          </a:p>
        </p:txBody>
      </p:sp>
      <p:sp>
        <p:nvSpPr>
          <p:cNvPr id="21" name="TextBox 20"/>
          <p:cNvSpPr txBox="1"/>
          <p:nvPr/>
        </p:nvSpPr>
        <p:spPr>
          <a:xfrm>
            <a:off x="4110905" y="1970499"/>
            <a:ext cx="339003" cy="481927"/>
          </a:xfrm>
          <a:prstGeom prst="rect">
            <a:avLst/>
          </a:prstGeom>
          <a:noFill/>
        </p:spPr>
        <p:txBody>
          <a:bodyPr wrap="square" rtlCol="0">
            <a:spAutoFit/>
          </a:bodyPr>
          <a:lstStyle/>
          <a:p>
            <a:pPr algn="ctr"/>
            <a:r>
              <a:rPr lang="en-US" sz="1266" dirty="0"/>
              <a:t>4.0</a:t>
            </a:r>
          </a:p>
        </p:txBody>
      </p:sp>
      <p:sp>
        <p:nvSpPr>
          <p:cNvPr id="22" name="TextBox 21"/>
          <p:cNvSpPr txBox="1"/>
          <p:nvPr/>
        </p:nvSpPr>
        <p:spPr>
          <a:xfrm>
            <a:off x="4101161" y="3770437"/>
            <a:ext cx="525585" cy="287130"/>
          </a:xfrm>
          <a:prstGeom prst="rect">
            <a:avLst/>
          </a:prstGeom>
          <a:noFill/>
        </p:spPr>
        <p:txBody>
          <a:bodyPr wrap="square" rtlCol="0">
            <a:spAutoFit/>
          </a:bodyPr>
          <a:lstStyle/>
          <a:p>
            <a:pPr algn="ctr"/>
            <a:r>
              <a:rPr lang="en-US" sz="1266" dirty="0"/>
              <a:t>2.0</a:t>
            </a:r>
          </a:p>
        </p:txBody>
      </p:sp>
      <p:sp>
        <p:nvSpPr>
          <p:cNvPr id="23" name="TextBox 22"/>
          <p:cNvSpPr txBox="1"/>
          <p:nvPr/>
        </p:nvSpPr>
        <p:spPr>
          <a:xfrm>
            <a:off x="296141" y="1867744"/>
            <a:ext cx="1022851" cy="287130"/>
          </a:xfrm>
          <a:prstGeom prst="rect">
            <a:avLst/>
          </a:prstGeom>
          <a:solidFill>
            <a:schemeClr val="accent4">
              <a:lumMod val="40000"/>
              <a:lumOff val="60000"/>
            </a:schemeClr>
          </a:solidFill>
        </p:spPr>
        <p:txBody>
          <a:bodyPr wrap="square" rtlCol="0">
            <a:spAutoFit/>
          </a:bodyPr>
          <a:lstStyle/>
          <a:p>
            <a:r>
              <a:rPr lang="en-US" sz="1266" dirty="0"/>
              <a:t>ZONE 1</a:t>
            </a:r>
          </a:p>
        </p:txBody>
      </p:sp>
      <p:sp>
        <p:nvSpPr>
          <p:cNvPr id="24" name="TextBox 23"/>
          <p:cNvSpPr txBox="1"/>
          <p:nvPr/>
        </p:nvSpPr>
        <p:spPr>
          <a:xfrm>
            <a:off x="296141" y="2261017"/>
            <a:ext cx="1022851" cy="287130"/>
          </a:xfrm>
          <a:prstGeom prst="rect">
            <a:avLst/>
          </a:prstGeom>
          <a:solidFill>
            <a:schemeClr val="accent6">
              <a:lumMod val="40000"/>
              <a:lumOff val="60000"/>
            </a:schemeClr>
          </a:solidFill>
        </p:spPr>
        <p:txBody>
          <a:bodyPr wrap="square" rtlCol="0">
            <a:spAutoFit/>
          </a:bodyPr>
          <a:lstStyle/>
          <a:p>
            <a:r>
              <a:rPr lang="en-US" sz="1266" dirty="0"/>
              <a:t>ZONE 2</a:t>
            </a:r>
          </a:p>
        </p:txBody>
      </p:sp>
      <p:sp>
        <p:nvSpPr>
          <p:cNvPr id="25" name="TextBox 24"/>
          <p:cNvSpPr txBox="1"/>
          <p:nvPr/>
        </p:nvSpPr>
        <p:spPr>
          <a:xfrm>
            <a:off x="296141" y="2651329"/>
            <a:ext cx="1022851" cy="287130"/>
          </a:xfrm>
          <a:prstGeom prst="rect">
            <a:avLst/>
          </a:prstGeom>
          <a:solidFill>
            <a:schemeClr val="accent2">
              <a:lumMod val="40000"/>
              <a:lumOff val="60000"/>
            </a:schemeClr>
          </a:solidFill>
        </p:spPr>
        <p:txBody>
          <a:bodyPr wrap="square" rtlCol="0">
            <a:spAutoFit/>
          </a:bodyPr>
          <a:lstStyle/>
          <a:p>
            <a:r>
              <a:rPr lang="en-US" sz="1266" dirty="0"/>
              <a:t>ZONE 3</a:t>
            </a:r>
          </a:p>
        </p:txBody>
      </p:sp>
      <p:sp>
        <p:nvSpPr>
          <p:cNvPr id="26" name="TextBox 25"/>
          <p:cNvSpPr txBox="1"/>
          <p:nvPr/>
        </p:nvSpPr>
        <p:spPr>
          <a:xfrm>
            <a:off x="294193" y="3041642"/>
            <a:ext cx="1022851" cy="287130"/>
          </a:xfrm>
          <a:prstGeom prst="rect">
            <a:avLst/>
          </a:prstGeom>
          <a:solidFill>
            <a:schemeClr val="accent1">
              <a:lumMod val="40000"/>
              <a:lumOff val="60000"/>
            </a:schemeClr>
          </a:solidFill>
        </p:spPr>
        <p:txBody>
          <a:bodyPr wrap="square" rtlCol="0">
            <a:spAutoFit/>
          </a:bodyPr>
          <a:lstStyle/>
          <a:p>
            <a:r>
              <a:rPr lang="en-US" sz="1266" dirty="0"/>
              <a:t>ZONE 4</a:t>
            </a:r>
          </a:p>
        </p:txBody>
      </p:sp>
      <p:sp>
        <p:nvSpPr>
          <p:cNvPr id="27" name="TextBox 26"/>
          <p:cNvSpPr txBox="1"/>
          <p:nvPr/>
        </p:nvSpPr>
        <p:spPr>
          <a:xfrm>
            <a:off x="334132" y="149261"/>
            <a:ext cx="8212065" cy="698396"/>
          </a:xfrm>
          <a:prstGeom prst="rect">
            <a:avLst/>
          </a:prstGeom>
          <a:noFill/>
        </p:spPr>
        <p:txBody>
          <a:bodyPr wrap="square" rtlCol="0">
            <a:spAutoFit/>
          </a:bodyPr>
          <a:lstStyle/>
          <a:p>
            <a:pPr algn="l"/>
            <a:r>
              <a:rPr lang="en-US" sz="1969" b="1" dirty="0"/>
              <a:t>Thinking about Culture Zones </a:t>
            </a:r>
          </a:p>
          <a:p>
            <a:pPr algn="l"/>
            <a:r>
              <a:rPr lang="en-US" sz="1969" b="1" dirty="0"/>
              <a:t>when Changing the Culture</a:t>
            </a:r>
          </a:p>
        </p:txBody>
      </p:sp>
      <p:sp>
        <p:nvSpPr>
          <p:cNvPr id="28" name="U-Turn Arrow 27"/>
          <p:cNvSpPr/>
          <p:nvPr/>
        </p:nvSpPr>
        <p:spPr>
          <a:xfrm rot="5400000" flipH="1">
            <a:off x="2753096" y="2010572"/>
            <a:ext cx="3163725" cy="2135332"/>
          </a:xfrm>
          <a:prstGeom prst="uturnArrow">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solidFill>
                <a:schemeClr val="tx1"/>
              </a:solidFill>
            </a:endParaRPr>
          </a:p>
        </p:txBody>
      </p:sp>
      <p:sp>
        <p:nvSpPr>
          <p:cNvPr id="29" name="Down Arrow 28"/>
          <p:cNvSpPr/>
          <p:nvPr/>
        </p:nvSpPr>
        <p:spPr>
          <a:xfrm flipV="1">
            <a:off x="2452899" y="2520702"/>
            <a:ext cx="592282" cy="3121462"/>
          </a:xfrm>
          <a:prstGeom prst="down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266"/>
          </a:p>
        </p:txBody>
      </p:sp>
      <p:cxnSp>
        <p:nvCxnSpPr>
          <p:cNvPr id="30" name="Straight Connector 29"/>
          <p:cNvCxnSpPr/>
          <p:nvPr/>
        </p:nvCxnSpPr>
        <p:spPr>
          <a:xfrm flipV="1">
            <a:off x="2119745" y="2436647"/>
            <a:ext cx="1439792" cy="3897"/>
          </a:xfrm>
          <a:prstGeom prst="line">
            <a:avLst/>
          </a:prstGeom>
          <a:ln w="76200">
            <a:solidFill>
              <a:srgbClr val="FF0000"/>
            </a:solidFill>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7271155" y="580457"/>
            <a:ext cx="1627464" cy="3986989"/>
          </a:xfrm>
          <a:prstGeom prst="rect">
            <a:avLst/>
          </a:prstGeom>
          <a:noFill/>
        </p:spPr>
        <p:txBody>
          <a:bodyPr wrap="square" rtlCol="0">
            <a:spAutoFit/>
          </a:bodyPr>
          <a:lstStyle/>
          <a:p>
            <a:pPr algn="ctr"/>
            <a:r>
              <a:rPr lang="en-US" sz="2531" b="1" dirty="0">
                <a:solidFill>
                  <a:srgbClr val="00B0F0"/>
                </a:solidFill>
              </a:rPr>
              <a:t>Moving from Zones 1 or 2 requires an increase in the SD before the mean can change.</a:t>
            </a:r>
          </a:p>
        </p:txBody>
      </p:sp>
      <p:sp>
        <p:nvSpPr>
          <p:cNvPr id="32" name="TextBox 31"/>
          <p:cNvSpPr txBox="1"/>
          <p:nvPr/>
        </p:nvSpPr>
        <p:spPr>
          <a:xfrm>
            <a:off x="135929" y="5722324"/>
            <a:ext cx="6200449" cy="784830"/>
          </a:xfrm>
          <a:prstGeom prst="rect">
            <a:avLst/>
          </a:prstGeom>
          <a:noFill/>
        </p:spPr>
        <p:txBody>
          <a:bodyPr wrap="square" rtlCol="0">
            <a:spAutoFit/>
          </a:bodyPr>
          <a:lstStyle/>
          <a:p>
            <a:pPr algn="ctr"/>
            <a:r>
              <a:rPr lang="en-US" sz="2250" b="1" dirty="0">
                <a:solidFill>
                  <a:srgbClr val="FF0000"/>
                </a:solidFill>
              </a:rPr>
              <a:t>We cannot move from a Zone 1 or 2 into Zone 4 without spending time in Zone 3.</a:t>
            </a:r>
          </a:p>
        </p:txBody>
      </p:sp>
    </p:spTree>
    <p:extLst>
      <p:ext uri="{BB962C8B-B14F-4D97-AF65-F5344CB8AC3E}">
        <p14:creationId xmlns:p14="http://schemas.microsoft.com/office/powerpoint/2010/main" val="3097762875"/>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Isosceles Triangle 36"/>
          <p:cNvSpPr/>
          <p:nvPr/>
        </p:nvSpPr>
        <p:spPr>
          <a:xfrm>
            <a:off x="2514600" y="2362200"/>
            <a:ext cx="3886200" cy="3886200"/>
          </a:xfrm>
          <a:prstGeom prs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39" name="Straight Connector 38"/>
          <p:cNvCxnSpPr/>
          <p:nvPr/>
        </p:nvCxnSpPr>
        <p:spPr>
          <a:xfrm>
            <a:off x="4000500" y="3276600"/>
            <a:ext cx="914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Straight Connector 40"/>
          <p:cNvCxnSpPr/>
          <p:nvPr/>
        </p:nvCxnSpPr>
        <p:spPr>
          <a:xfrm>
            <a:off x="3619500" y="4038600"/>
            <a:ext cx="1676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p:cNvCxnSpPr/>
          <p:nvPr/>
        </p:nvCxnSpPr>
        <p:spPr>
          <a:xfrm>
            <a:off x="3238500" y="4800600"/>
            <a:ext cx="2438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a:off x="2857500" y="5569131"/>
            <a:ext cx="32004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50" name="TextBox 49"/>
          <p:cNvSpPr txBox="1"/>
          <p:nvPr/>
        </p:nvSpPr>
        <p:spPr>
          <a:xfrm>
            <a:off x="3009900" y="5638800"/>
            <a:ext cx="2895600" cy="461665"/>
          </a:xfrm>
          <a:prstGeom prst="rect">
            <a:avLst/>
          </a:prstGeom>
          <a:solidFill>
            <a:schemeClr val="bg1">
              <a:lumMod val="85000"/>
            </a:schemeClr>
          </a:solidFill>
          <a:ln>
            <a:solidFill>
              <a:schemeClr val="tx1"/>
            </a:solidFill>
          </a:ln>
        </p:spPr>
        <p:txBody>
          <a:bodyPr wrap="square" rtlCol="0">
            <a:spAutoFit/>
          </a:bodyPr>
          <a:lstStyle/>
          <a:p>
            <a:pPr algn="ctr"/>
            <a:r>
              <a:rPr lang="en-US" sz="2400" b="1" dirty="0"/>
              <a:t>food, air, water</a:t>
            </a:r>
          </a:p>
        </p:txBody>
      </p:sp>
      <p:sp>
        <p:nvSpPr>
          <p:cNvPr id="51" name="TextBox 50"/>
          <p:cNvSpPr txBox="1"/>
          <p:nvPr/>
        </p:nvSpPr>
        <p:spPr>
          <a:xfrm>
            <a:off x="3009900" y="4953000"/>
            <a:ext cx="2895600" cy="461665"/>
          </a:xfrm>
          <a:prstGeom prst="rect">
            <a:avLst/>
          </a:prstGeom>
          <a:solidFill>
            <a:schemeClr val="bg1">
              <a:lumMod val="85000"/>
            </a:schemeClr>
          </a:solidFill>
          <a:ln>
            <a:solidFill>
              <a:schemeClr val="tx1"/>
            </a:solidFill>
          </a:ln>
        </p:spPr>
        <p:txBody>
          <a:bodyPr wrap="square" rtlCol="0">
            <a:spAutoFit/>
          </a:bodyPr>
          <a:lstStyle/>
          <a:p>
            <a:pPr algn="ctr"/>
            <a:r>
              <a:rPr lang="en-US" sz="2400" b="1" dirty="0"/>
              <a:t>s</a:t>
            </a:r>
            <a:r>
              <a:rPr lang="en-US" sz="2400" b="1" dirty="0" smtClean="0"/>
              <a:t>ecurity, shelter</a:t>
            </a:r>
            <a:endParaRPr lang="en-US" sz="2400" b="1" dirty="0"/>
          </a:p>
        </p:txBody>
      </p:sp>
      <p:sp>
        <p:nvSpPr>
          <p:cNvPr id="52" name="TextBox 51"/>
          <p:cNvSpPr txBox="1"/>
          <p:nvPr/>
        </p:nvSpPr>
        <p:spPr>
          <a:xfrm>
            <a:off x="3009900" y="4191000"/>
            <a:ext cx="2895600" cy="461665"/>
          </a:xfrm>
          <a:prstGeom prst="rect">
            <a:avLst/>
          </a:prstGeom>
          <a:solidFill>
            <a:schemeClr val="bg1">
              <a:lumMod val="85000"/>
            </a:schemeClr>
          </a:solidFill>
          <a:ln w="76200">
            <a:solidFill>
              <a:srgbClr val="FF0000"/>
            </a:solidFill>
          </a:ln>
        </p:spPr>
        <p:txBody>
          <a:bodyPr wrap="square" rtlCol="0">
            <a:spAutoFit/>
          </a:bodyPr>
          <a:lstStyle/>
          <a:p>
            <a:pPr algn="ctr"/>
            <a:r>
              <a:rPr lang="en-US" sz="2400" b="1" dirty="0"/>
              <a:t>belonging</a:t>
            </a:r>
          </a:p>
        </p:txBody>
      </p:sp>
      <p:sp>
        <p:nvSpPr>
          <p:cNvPr id="53" name="TextBox 52"/>
          <p:cNvSpPr txBox="1"/>
          <p:nvPr/>
        </p:nvSpPr>
        <p:spPr>
          <a:xfrm>
            <a:off x="3009900" y="3429000"/>
            <a:ext cx="2895600" cy="461665"/>
          </a:xfrm>
          <a:prstGeom prst="rect">
            <a:avLst/>
          </a:prstGeom>
          <a:solidFill>
            <a:schemeClr val="bg1">
              <a:lumMod val="85000"/>
            </a:schemeClr>
          </a:solidFill>
          <a:ln>
            <a:solidFill>
              <a:schemeClr val="tx1"/>
            </a:solidFill>
          </a:ln>
        </p:spPr>
        <p:txBody>
          <a:bodyPr wrap="square" rtlCol="0">
            <a:spAutoFit/>
          </a:bodyPr>
          <a:lstStyle/>
          <a:p>
            <a:pPr algn="ctr"/>
            <a:r>
              <a:rPr lang="en-US" sz="2400" b="1" dirty="0"/>
              <a:t>g</a:t>
            </a:r>
            <a:r>
              <a:rPr lang="en-US" sz="2400" b="1" dirty="0" smtClean="0"/>
              <a:t>roup affirmation</a:t>
            </a:r>
            <a:endParaRPr lang="en-US" sz="2400" b="1" dirty="0"/>
          </a:p>
        </p:txBody>
      </p:sp>
      <p:sp>
        <p:nvSpPr>
          <p:cNvPr id="54" name="TextBox 53"/>
          <p:cNvSpPr txBox="1"/>
          <p:nvPr/>
        </p:nvSpPr>
        <p:spPr>
          <a:xfrm>
            <a:off x="3009900" y="2667000"/>
            <a:ext cx="2895600" cy="461665"/>
          </a:xfrm>
          <a:prstGeom prst="rect">
            <a:avLst/>
          </a:prstGeom>
          <a:solidFill>
            <a:schemeClr val="bg1">
              <a:lumMod val="85000"/>
            </a:schemeClr>
          </a:solidFill>
          <a:ln w="3175">
            <a:solidFill>
              <a:schemeClr val="tx1"/>
            </a:solidFill>
          </a:ln>
        </p:spPr>
        <p:txBody>
          <a:bodyPr wrap="square" rtlCol="0">
            <a:spAutoFit/>
          </a:bodyPr>
          <a:lstStyle/>
          <a:p>
            <a:pPr algn="ctr"/>
            <a:r>
              <a:rPr lang="en-US" sz="2400" b="1" dirty="0"/>
              <a:t>reach potential</a:t>
            </a:r>
          </a:p>
        </p:txBody>
      </p:sp>
      <p:sp>
        <p:nvSpPr>
          <p:cNvPr id="2" name="TextBox 1"/>
          <p:cNvSpPr txBox="1"/>
          <p:nvPr/>
        </p:nvSpPr>
        <p:spPr>
          <a:xfrm>
            <a:off x="457200" y="464655"/>
            <a:ext cx="8001000" cy="646331"/>
          </a:xfrm>
          <a:prstGeom prst="rect">
            <a:avLst/>
          </a:prstGeom>
          <a:noFill/>
        </p:spPr>
        <p:txBody>
          <a:bodyPr wrap="square" rtlCol="0">
            <a:spAutoFit/>
          </a:bodyPr>
          <a:lstStyle/>
          <a:p>
            <a:pPr algn="ctr"/>
            <a:r>
              <a:rPr lang="en-US" sz="3600" b="1" dirty="0"/>
              <a:t>The Power of </a:t>
            </a:r>
            <a:r>
              <a:rPr lang="en-US" sz="3600" b="1" dirty="0" smtClean="0"/>
              <a:t>Organizational </a:t>
            </a:r>
            <a:r>
              <a:rPr lang="en-US" sz="3600" b="1" dirty="0"/>
              <a:t>Culture</a:t>
            </a:r>
          </a:p>
        </p:txBody>
      </p:sp>
    </p:spTree>
    <p:extLst>
      <p:ext uri="{BB962C8B-B14F-4D97-AF65-F5344CB8AC3E}">
        <p14:creationId xmlns:p14="http://schemas.microsoft.com/office/powerpoint/2010/main" val="1430028808"/>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4561" y="1129649"/>
            <a:ext cx="8712704" cy="4567276"/>
          </a:xfrm>
          <a:prstGeom prst="rect">
            <a:avLst/>
          </a:prstGeom>
        </p:spPr>
        <p:txBody>
          <a:bodyPr wrap="square">
            <a:spAutoFit/>
          </a:bodyPr>
          <a:lstStyle/>
          <a:p>
            <a:pPr>
              <a:lnSpc>
                <a:spcPct val="107000"/>
              </a:lnSpc>
              <a:spcAft>
                <a:spcPts val="562"/>
              </a:spcAft>
            </a:pPr>
            <a:r>
              <a:rPr lang="en-US" sz="2531" dirty="0">
                <a:solidFill>
                  <a:srgbClr val="FF0000"/>
                </a:solidFill>
                <a:latin typeface="Helvetica" panose="020B0604020202020204" pitchFamily="34" charset="0"/>
                <a:ea typeface="Calibri" panose="020F0502020204030204" pitchFamily="34" charset="0"/>
                <a:cs typeface="Times New Roman" panose="02020603050405020304" pitchFamily="18" charset="0"/>
              </a:rPr>
              <a:t>Getting respected and socially connected people are needed to begin the journey to improvement.</a:t>
            </a:r>
          </a:p>
          <a:p>
            <a:pPr>
              <a:lnSpc>
                <a:spcPct val="107000"/>
              </a:lnSpc>
              <a:spcAft>
                <a:spcPts val="562"/>
              </a:spcAft>
            </a:pPr>
            <a:r>
              <a:rPr lang="en-US" sz="2531" dirty="0">
                <a:solidFill>
                  <a:srgbClr val="FF0000"/>
                </a:solidFill>
                <a:latin typeface="Helvetica" panose="020B0604020202020204" pitchFamily="34" charset="0"/>
                <a:ea typeface="Calibri" panose="020F0502020204030204" pitchFamily="34" charset="0"/>
                <a:cs typeface="Times New Roman" panose="02020603050405020304" pitchFamily="18" charset="0"/>
              </a:rPr>
              <a:t> </a:t>
            </a:r>
          </a:p>
          <a:p>
            <a:pPr>
              <a:lnSpc>
                <a:spcPct val="107000"/>
              </a:lnSpc>
              <a:spcAft>
                <a:spcPts val="562"/>
              </a:spcAft>
            </a:pPr>
            <a:r>
              <a:rPr lang="en-US" sz="2531" dirty="0">
                <a:solidFill>
                  <a:srgbClr val="FF0000"/>
                </a:solidFill>
                <a:latin typeface="Helvetica" panose="020B0604020202020204" pitchFamily="34" charset="0"/>
                <a:ea typeface="Calibri" panose="020F0502020204030204" pitchFamily="34" charset="0"/>
                <a:cs typeface="Times New Roman" panose="02020603050405020304" pitchFamily="18" charset="0"/>
              </a:rPr>
              <a:t>The path becomes easier to follow when trusted others have cleared it for us. </a:t>
            </a:r>
          </a:p>
          <a:p>
            <a:pPr>
              <a:lnSpc>
                <a:spcPct val="107000"/>
              </a:lnSpc>
              <a:spcAft>
                <a:spcPts val="562"/>
              </a:spcAft>
            </a:pPr>
            <a:endParaRPr lang="en-US" sz="2531" dirty="0">
              <a:solidFill>
                <a:srgbClr val="FF0000"/>
              </a:solidFill>
              <a:latin typeface="Helvetica" panose="020B0604020202020204" pitchFamily="34" charset="0"/>
              <a:ea typeface="Calibri" panose="020F0502020204030204" pitchFamily="34" charset="0"/>
              <a:cs typeface="Times New Roman" panose="02020603050405020304" pitchFamily="18" charset="0"/>
            </a:endParaRPr>
          </a:p>
          <a:p>
            <a:pPr>
              <a:lnSpc>
                <a:spcPct val="107000"/>
              </a:lnSpc>
              <a:spcAft>
                <a:spcPts val="562"/>
              </a:spcAft>
            </a:pPr>
            <a:r>
              <a:rPr lang="en-US" sz="2531" dirty="0">
                <a:solidFill>
                  <a:srgbClr val="FF0000"/>
                </a:solidFill>
                <a:latin typeface="Helvetica" panose="020B0604020202020204" pitchFamily="34" charset="0"/>
                <a:ea typeface="Calibri" panose="020F0502020204030204" pitchFamily="34" charset="0"/>
                <a:cs typeface="Times New Roman" panose="02020603050405020304" pitchFamily="18" charset="0"/>
              </a:rPr>
              <a:t>Simply stated, select a few behaviors from the next culture zone you want your school to try, ask a few of your best teachers to lead that effort, then let them sell it to the whole faculty.</a:t>
            </a:r>
            <a:endParaRPr lang="en-US" sz="2531"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TextBox 2"/>
          <p:cNvSpPr txBox="1"/>
          <p:nvPr/>
        </p:nvSpPr>
        <p:spPr>
          <a:xfrm>
            <a:off x="384561" y="187951"/>
            <a:ext cx="4602711" cy="591509"/>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defTabSz="410751" hangingPunct="0"/>
            <a:r>
              <a:rPr lang="en-US" sz="3375" b="1" dirty="0">
                <a:solidFill>
                  <a:srgbClr val="000000"/>
                </a:solidFill>
                <a:latin typeface="Helvetica Neue"/>
                <a:ea typeface="Helvetica Neue"/>
                <a:cs typeface="Helvetica Neue"/>
                <a:sym typeface="Helvetica Neue"/>
              </a:rPr>
              <a:t>Culture Zones</a:t>
            </a:r>
          </a:p>
        </p:txBody>
      </p:sp>
    </p:spTree>
    <p:extLst>
      <p:ext uri="{BB962C8B-B14F-4D97-AF65-F5344CB8AC3E}">
        <p14:creationId xmlns:p14="http://schemas.microsoft.com/office/powerpoint/2010/main" val="3698020136"/>
      </p:ext>
    </p:extLst>
  </p:cSld>
  <p:clrMapOvr>
    <a:masterClrMapping/>
  </p:clrMapOvr>
  <mc:AlternateContent xmlns:mc="http://schemas.openxmlformats.org/markup-compatibility/2006" xmlns:p14="http://schemas.microsoft.com/office/powerpoint/2010/main">
    <mc:Choice Requires="p14">
      <p:transition spd="slow" p14:dur="10250"/>
    </mc:Choice>
    <mc:Fallback xmlns="">
      <p:transition spd="slow" advClick="0"/>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228600" y="1524000"/>
            <a:ext cx="8458200" cy="1143000"/>
          </a:xfrm>
          <a:prstGeom prst="rect">
            <a:avLst/>
          </a:prstGeom>
        </p:spPr>
        <p:txBody>
          <a:bodyP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b="1" dirty="0" smtClean="0"/>
              <a:t>Teachers put more trust in what they hear in the lunchroom, hallways, and parking lot than what is in the handbook.</a:t>
            </a:r>
            <a:endParaRPr lang="en-US" sz="4800" b="1" dirty="0"/>
          </a:p>
        </p:txBody>
      </p:sp>
      <p:sp>
        <p:nvSpPr>
          <p:cNvPr id="3" name="TextBox 2"/>
          <p:cNvSpPr txBox="1"/>
          <p:nvPr/>
        </p:nvSpPr>
        <p:spPr>
          <a:xfrm>
            <a:off x="228600" y="381000"/>
            <a:ext cx="4876800" cy="769441"/>
          </a:xfrm>
          <a:prstGeom prst="rect">
            <a:avLst/>
          </a:prstGeom>
          <a:noFill/>
        </p:spPr>
        <p:txBody>
          <a:bodyPr wrap="square" rtlCol="0">
            <a:spAutoFit/>
          </a:bodyPr>
          <a:lstStyle/>
          <a:p>
            <a:r>
              <a:rPr lang="en-US" sz="4400" b="1" i="1" dirty="0" smtClean="0">
                <a:solidFill>
                  <a:srgbClr val="FF0000"/>
                </a:solidFill>
              </a:rPr>
              <a:t>Thinking</a:t>
            </a:r>
            <a:endParaRPr lang="en-US" sz="4400" b="1" i="1" dirty="0">
              <a:solidFill>
                <a:srgbClr val="FF0000"/>
              </a:solidFill>
            </a:endParaRPr>
          </a:p>
        </p:txBody>
      </p:sp>
      <p:sp>
        <p:nvSpPr>
          <p:cNvPr id="4" name="TextBox 3"/>
          <p:cNvSpPr txBox="1"/>
          <p:nvPr/>
        </p:nvSpPr>
        <p:spPr>
          <a:xfrm>
            <a:off x="402021" y="5029200"/>
            <a:ext cx="8305800" cy="1200329"/>
          </a:xfrm>
          <a:prstGeom prst="rect">
            <a:avLst/>
          </a:prstGeom>
          <a:noFill/>
        </p:spPr>
        <p:txBody>
          <a:bodyPr wrap="square" rtlCol="0">
            <a:spAutoFit/>
          </a:bodyPr>
          <a:lstStyle/>
          <a:p>
            <a:pPr algn="ctr"/>
            <a:r>
              <a:rPr lang="en-US" sz="3600" b="1" i="1" dirty="0" smtClean="0">
                <a:solidFill>
                  <a:srgbClr val="FF0000"/>
                </a:solidFill>
              </a:rPr>
              <a:t>Who do teachers go to when there is conflict?</a:t>
            </a:r>
            <a:endParaRPr lang="en-US" sz="3600" b="1" i="1" dirty="0">
              <a:solidFill>
                <a:srgbClr val="FF0000"/>
              </a:solidFill>
            </a:endParaRPr>
          </a:p>
        </p:txBody>
      </p:sp>
    </p:spTree>
    <p:extLst>
      <p:ext uri="{BB962C8B-B14F-4D97-AF65-F5344CB8AC3E}">
        <p14:creationId xmlns:p14="http://schemas.microsoft.com/office/powerpoint/2010/main" val="805625683"/>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8" name="Content Placeholder 2"/>
          <p:cNvSpPr txBox="1">
            <a:spLocks/>
          </p:cNvSpPr>
          <p:nvPr/>
        </p:nvSpPr>
        <p:spPr>
          <a:xfrm>
            <a:off x="381000" y="1524001"/>
            <a:ext cx="8229600" cy="3429000"/>
          </a:xfrm>
          <a:prstGeom prst="rect">
            <a:avLst/>
          </a:prstGeom>
        </p:spPr>
        <p:txBody>
          <a:bodyPr>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pitchFamily="34" charset="0"/>
              <a:buNone/>
            </a:pPr>
            <a:r>
              <a:rPr lang="en-US" sz="4800" b="1" dirty="0" smtClean="0"/>
              <a:t>We are not trying to get rid of weak teachers, we are trying to get rid of what made them weak teachers.</a:t>
            </a:r>
            <a:endParaRPr lang="en-US" sz="4800" b="1" dirty="0"/>
          </a:p>
        </p:txBody>
      </p:sp>
      <p:sp>
        <p:nvSpPr>
          <p:cNvPr id="3" name="TextBox 2"/>
          <p:cNvSpPr txBox="1"/>
          <p:nvPr/>
        </p:nvSpPr>
        <p:spPr>
          <a:xfrm>
            <a:off x="228600" y="381000"/>
            <a:ext cx="4876800" cy="769441"/>
          </a:xfrm>
          <a:prstGeom prst="rect">
            <a:avLst/>
          </a:prstGeom>
          <a:noFill/>
        </p:spPr>
        <p:txBody>
          <a:bodyPr wrap="square" rtlCol="0">
            <a:spAutoFit/>
          </a:bodyPr>
          <a:lstStyle/>
          <a:p>
            <a:r>
              <a:rPr lang="en-US" sz="4400" b="1" i="1" dirty="0" smtClean="0">
                <a:solidFill>
                  <a:srgbClr val="FF0000"/>
                </a:solidFill>
              </a:rPr>
              <a:t>Thinking</a:t>
            </a:r>
            <a:endParaRPr lang="en-US" sz="4400" b="1" i="1" dirty="0">
              <a:solidFill>
                <a:srgbClr val="FF0000"/>
              </a:solidFill>
            </a:endParaRPr>
          </a:p>
        </p:txBody>
      </p:sp>
      <p:sp>
        <p:nvSpPr>
          <p:cNvPr id="2" name="TextBox 1"/>
          <p:cNvSpPr txBox="1"/>
          <p:nvPr/>
        </p:nvSpPr>
        <p:spPr>
          <a:xfrm>
            <a:off x="457200" y="5105400"/>
            <a:ext cx="8077200" cy="1200329"/>
          </a:xfrm>
          <a:prstGeom prst="rect">
            <a:avLst/>
          </a:prstGeom>
          <a:noFill/>
        </p:spPr>
        <p:txBody>
          <a:bodyPr wrap="square" rtlCol="0">
            <a:spAutoFit/>
          </a:bodyPr>
          <a:lstStyle/>
          <a:p>
            <a:pPr algn="ctr"/>
            <a:r>
              <a:rPr lang="en-US" sz="3600" b="1" i="1" dirty="0" smtClean="0">
                <a:solidFill>
                  <a:srgbClr val="FF0000"/>
                </a:solidFill>
              </a:rPr>
              <a:t>Where do your teachers (hang out and) learn how to act?</a:t>
            </a:r>
            <a:endParaRPr lang="en-US" sz="3600" b="1" i="1" dirty="0">
              <a:solidFill>
                <a:srgbClr val="FF0000"/>
              </a:solidFill>
            </a:endParaRPr>
          </a:p>
        </p:txBody>
      </p:sp>
    </p:spTree>
    <p:extLst>
      <p:ext uri="{BB962C8B-B14F-4D97-AF65-F5344CB8AC3E}">
        <p14:creationId xmlns:p14="http://schemas.microsoft.com/office/powerpoint/2010/main" val="1323506945"/>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590800"/>
            <a:ext cx="8534400" cy="1143000"/>
          </a:xfrm>
        </p:spPr>
        <p:txBody>
          <a:bodyPr>
            <a:noAutofit/>
          </a:bodyPr>
          <a:lstStyle/>
          <a:p>
            <a:r>
              <a:rPr lang="en-US" sz="6000" b="1" dirty="0" smtClean="0"/>
              <a:t>Culture did not cause the problem as much as it may keep the problem from being solved.</a:t>
            </a:r>
            <a:endParaRPr lang="en-US" sz="6000" b="1" dirty="0"/>
          </a:p>
        </p:txBody>
      </p:sp>
      <p:sp>
        <p:nvSpPr>
          <p:cNvPr id="3" name="TextBox 2"/>
          <p:cNvSpPr txBox="1"/>
          <p:nvPr/>
        </p:nvSpPr>
        <p:spPr>
          <a:xfrm>
            <a:off x="228600" y="381000"/>
            <a:ext cx="4876800" cy="769441"/>
          </a:xfrm>
          <a:prstGeom prst="rect">
            <a:avLst/>
          </a:prstGeom>
          <a:noFill/>
        </p:spPr>
        <p:txBody>
          <a:bodyPr wrap="square" rtlCol="0">
            <a:spAutoFit/>
          </a:bodyPr>
          <a:lstStyle/>
          <a:p>
            <a:r>
              <a:rPr lang="en-US" sz="4400" b="1" i="1" dirty="0" smtClean="0">
                <a:solidFill>
                  <a:srgbClr val="FF0000"/>
                </a:solidFill>
              </a:rPr>
              <a:t>Thinking</a:t>
            </a:r>
            <a:endParaRPr lang="en-US" sz="4400" b="1" i="1" dirty="0">
              <a:solidFill>
                <a:srgbClr val="FF0000"/>
              </a:solidFill>
            </a:endParaRPr>
          </a:p>
        </p:txBody>
      </p:sp>
      <p:sp>
        <p:nvSpPr>
          <p:cNvPr id="4" name="TextBox 3"/>
          <p:cNvSpPr txBox="1"/>
          <p:nvPr/>
        </p:nvSpPr>
        <p:spPr>
          <a:xfrm>
            <a:off x="609600" y="5174159"/>
            <a:ext cx="8077200" cy="1200329"/>
          </a:xfrm>
          <a:prstGeom prst="rect">
            <a:avLst/>
          </a:prstGeom>
          <a:noFill/>
        </p:spPr>
        <p:txBody>
          <a:bodyPr wrap="square" rtlCol="0">
            <a:spAutoFit/>
          </a:bodyPr>
          <a:lstStyle/>
          <a:p>
            <a:pPr algn="ctr"/>
            <a:r>
              <a:rPr lang="en-US" sz="3600" b="1" i="1" dirty="0" smtClean="0">
                <a:solidFill>
                  <a:srgbClr val="FF0000"/>
                </a:solidFill>
              </a:rPr>
              <a:t>Who is benefitting from problems that have been around for a long time?</a:t>
            </a:r>
            <a:endParaRPr lang="en-US" sz="3600" b="1" i="1" dirty="0">
              <a:solidFill>
                <a:srgbClr val="FF0000"/>
              </a:solidFill>
            </a:endParaRPr>
          </a:p>
        </p:txBody>
      </p:sp>
    </p:spTree>
    <p:extLst>
      <p:ext uri="{BB962C8B-B14F-4D97-AF65-F5344CB8AC3E}">
        <p14:creationId xmlns:p14="http://schemas.microsoft.com/office/powerpoint/2010/main" val="3985416574"/>
      </p:ext>
    </p:extLst>
  </p:cSld>
  <p:clrMapOvr>
    <a:masterClrMapping/>
  </p:clrMapOvr>
  <mc:AlternateContent xmlns:mc="http://schemas.openxmlformats.org/markup-compatibility/2006" xmlns:p14="http://schemas.microsoft.com/office/powerpoint/2010/main">
    <mc:Choice Requires="p14">
      <p:transition p14:dur="0" advClick="0"/>
    </mc:Choice>
    <mc:Fallback xmlns="">
      <p:transition advClick="0"/>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28600"/>
            <a:ext cx="9764236" cy="857250"/>
          </a:xfrm>
        </p:spPr>
        <p:txBody>
          <a:bodyPr>
            <a:noAutofit/>
          </a:bodyPr>
          <a:lstStyle/>
          <a:p>
            <a:pPr algn="l"/>
            <a:r>
              <a:rPr lang="en-US" sz="3600" b="1" i="1" dirty="0" smtClean="0">
                <a:solidFill>
                  <a:srgbClr val="7030A0"/>
                </a:solidFill>
              </a:rPr>
              <a:t>Culture </a:t>
            </a:r>
            <a:r>
              <a:rPr lang="en-US" sz="3600" b="1" i="1" dirty="0">
                <a:solidFill>
                  <a:srgbClr val="7030A0"/>
                </a:solidFill>
              </a:rPr>
              <a:t>Change: </a:t>
            </a:r>
            <a:r>
              <a:rPr lang="en-US" sz="3600" b="1" i="1" dirty="0" smtClean="0">
                <a:solidFill>
                  <a:srgbClr val="7030A0"/>
                </a:solidFill>
                <a:latin typeface="+mn-lt"/>
              </a:rPr>
              <a:t>Good </a:t>
            </a:r>
            <a:r>
              <a:rPr lang="en-US" sz="3600" b="1" i="1" dirty="0">
                <a:solidFill>
                  <a:srgbClr val="7030A0"/>
                </a:solidFill>
                <a:latin typeface="+mn-lt"/>
              </a:rPr>
              <a:t>intent, bad </a:t>
            </a:r>
            <a:r>
              <a:rPr lang="en-US" sz="3600" b="1" i="1" dirty="0" smtClean="0">
                <a:solidFill>
                  <a:srgbClr val="7030A0"/>
                </a:solidFill>
                <a:latin typeface="+mn-lt"/>
              </a:rPr>
              <a:t>strategy</a:t>
            </a:r>
            <a:endParaRPr lang="en-US" sz="3600" b="1" i="1" dirty="0">
              <a:solidFill>
                <a:srgbClr val="7030A0"/>
              </a:solidFill>
              <a:latin typeface="+mn-lt"/>
            </a:endParaRPr>
          </a:p>
        </p:txBody>
      </p:sp>
      <p:sp>
        <p:nvSpPr>
          <p:cNvPr id="3" name="TextBox 2"/>
          <p:cNvSpPr txBox="1"/>
          <p:nvPr/>
        </p:nvSpPr>
        <p:spPr>
          <a:xfrm>
            <a:off x="838200" y="1250752"/>
            <a:ext cx="8178513" cy="4616648"/>
          </a:xfrm>
          <a:prstGeom prst="rect">
            <a:avLst/>
          </a:prstGeom>
          <a:noFill/>
        </p:spPr>
        <p:txBody>
          <a:bodyPr wrap="square" rtlCol="0">
            <a:spAutoFit/>
          </a:bodyPr>
          <a:lstStyle/>
          <a:p>
            <a:pPr marL="192871" indent="-192871">
              <a:lnSpc>
                <a:spcPct val="150000"/>
              </a:lnSpc>
              <a:buFont typeface="Arial" panose="020B0604020202020204" pitchFamily="34" charset="0"/>
              <a:buChar char="•"/>
            </a:pPr>
            <a:r>
              <a:rPr lang="en-US" sz="2800" dirty="0">
                <a:solidFill>
                  <a:srgbClr val="00B0F0"/>
                </a:solidFill>
              </a:rPr>
              <a:t> Looking for a champion of change.</a:t>
            </a:r>
          </a:p>
          <a:p>
            <a:pPr marL="192871" indent="-192871">
              <a:lnSpc>
                <a:spcPct val="150000"/>
              </a:lnSpc>
              <a:buFont typeface="Arial" panose="020B0604020202020204" pitchFamily="34" charset="0"/>
              <a:buChar char="•"/>
            </a:pPr>
            <a:r>
              <a:rPr lang="en-US" sz="2800" dirty="0"/>
              <a:t> </a:t>
            </a:r>
            <a:r>
              <a:rPr lang="en-US" sz="2800" dirty="0">
                <a:solidFill>
                  <a:srgbClr val="FF0000"/>
                </a:solidFill>
              </a:rPr>
              <a:t>Big event to launch.</a:t>
            </a:r>
          </a:p>
          <a:p>
            <a:pPr marL="192871" indent="-192871">
              <a:lnSpc>
                <a:spcPct val="150000"/>
              </a:lnSpc>
              <a:buFont typeface="Arial" panose="020B0604020202020204" pitchFamily="34" charset="0"/>
              <a:buChar char="•"/>
            </a:pPr>
            <a:r>
              <a:rPr lang="en-US" sz="2800" dirty="0"/>
              <a:t> </a:t>
            </a:r>
            <a:r>
              <a:rPr lang="en-US" sz="2800" dirty="0">
                <a:solidFill>
                  <a:srgbClr val="00B050"/>
                </a:solidFill>
              </a:rPr>
              <a:t>Big investment of resources.</a:t>
            </a:r>
          </a:p>
          <a:p>
            <a:pPr marL="192871" indent="-192871">
              <a:lnSpc>
                <a:spcPct val="150000"/>
              </a:lnSpc>
              <a:buFont typeface="Arial" panose="020B0604020202020204" pitchFamily="34" charset="0"/>
              <a:buChar char="•"/>
            </a:pPr>
            <a:r>
              <a:rPr lang="en-US" sz="2800" dirty="0"/>
              <a:t> </a:t>
            </a:r>
            <a:r>
              <a:rPr lang="en-US" sz="2800" dirty="0">
                <a:solidFill>
                  <a:srgbClr val="7030A0"/>
                </a:solidFill>
              </a:rPr>
              <a:t>Assumed buy-in (smiling faces).</a:t>
            </a:r>
          </a:p>
          <a:p>
            <a:pPr marL="192871" indent="-192871">
              <a:lnSpc>
                <a:spcPct val="150000"/>
              </a:lnSpc>
              <a:buFont typeface="Arial" panose="020B0604020202020204" pitchFamily="34" charset="0"/>
              <a:buChar char="•"/>
            </a:pPr>
            <a:r>
              <a:rPr lang="en-US" sz="2800" dirty="0"/>
              <a:t> </a:t>
            </a:r>
            <a:r>
              <a:rPr lang="en-US" sz="2800" dirty="0">
                <a:solidFill>
                  <a:schemeClr val="accent6">
                    <a:lumMod val="75000"/>
                  </a:schemeClr>
                </a:solidFill>
              </a:rPr>
              <a:t>Promised happiness.</a:t>
            </a:r>
          </a:p>
          <a:p>
            <a:pPr marL="192871" indent="-192871">
              <a:lnSpc>
                <a:spcPct val="150000"/>
              </a:lnSpc>
              <a:buFont typeface="Arial" panose="020B0604020202020204" pitchFamily="34" charset="0"/>
              <a:buChar char="•"/>
            </a:pPr>
            <a:r>
              <a:rPr lang="en-US" sz="2800" dirty="0"/>
              <a:t> </a:t>
            </a:r>
            <a:r>
              <a:rPr lang="en-US" sz="2800" dirty="0">
                <a:solidFill>
                  <a:srgbClr val="0070C0"/>
                </a:solidFill>
              </a:rPr>
              <a:t>Threats of looming doom.</a:t>
            </a:r>
          </a:p>
          <a:p>
            <a:pPr marL="192871" indent="-192871">
              <a:lnSpc>
                <a:spcPct val="150000"/>
              </a:lnSpc>
              <a:buFont typeface="Arial" panose="020B0604020202020204" pitchFamily="34" charset="0"/>
              <a:buChar char="•"/>
            </a:pPr>
            <a:r>
              <a:rPr lang="en-US" sz="2800" dirty="0"/>
              <a:t> New mandates to ‘support’ change.</a:t>
            </a:r>
          </a:p>
        </p:txBody>
      </p:sp>
    </p:spTree>
    <p:extLst>
      <p:ext uri="{BB962C8B-B14F-4D97-AF65-F5344CB8AC3E}">
        <p14:creationId xmlns:p14="http://schemas.microsoft.com/office/powerpoint/2010/main" val="5137298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1953"/>
            <a:ext cx="8229600" cy="1143000"/>
          </a:xfrm>
        </p:spPr>
        <p:txBody>
          <a:bodyPr>
            <a:normAutofit fontScale="90000"/>
          </a:bodyPr>
          <a:lstStyle/>
          <a:p>
            <a:r>
              <a:rPr lang="en-US" b="1" dirty="0" smtClean="0"/>
              <a:t>You don’t know culture if you think…</a:t>
            </a:r>
            <a:endParaRPr lang="en-US" b="1" dirty="0"/>
          </a:p>
        </p:txBody>
      </p:sp>
      <p:sp>
        <p:nvSpPr>
          <p:cNvPr id="3" name="TextBox 2"/>
          <p:cNvSpPr txBox="1"/>
          <p:nvPr/>
        </p:nvSpPr>
        <p:spPr>
          <a:xfrm>
            <a:off x="457200" y="1154953"/>
            <a:ext cx="8153400" cy="6001643"/>
          </a:xfrm>
          <a:prstGeom prst="rect">
            <a:avLst/>
          </a:prstGeom>
          <a:noFill/>
        </p:spPr>
        <p:txBody>
          <a:bodyPr wrap="square" rtlCol="0">
            <a:spAutoFit/>
          </a:bodyPr>
          <a:lstStyle/>
          <a:p>
            <a:pPr marL="285750" indent="-285750">
              <a:buFont typeface="Arial" panose="020B0604020202020204" pitchFamily="34" charset="0"/>
              <a:buChar char="•"/>
            </a:pPr>
            <a:r>
              <a:rPr lang="en-US" sz="3200" b="1" dirty="0" smtClean="0">
                <a:solidFill>
                  <a:srgbClr val="00B0F0"/>
                </a:solidFill>
              </a:rPr>
              <a:t>The drive-thru changed McDonald’s culture</a:t>
            </a:r>
          </a:p>
          <a:p>
            <a:pPr marL="285750" indent="-285750">
              <a:buFont typeface="Arial" panose="020B0604020202020204" pitchFamily="34" charset="0"/>
              <a:buChar char="•"/>
            </a:pPr>
            <a:r>
              <a:rPr lang="en-US" sz="3200" b="1" dirty="0" smtClean="0">
                <a:solidFill>
                  <a:srgbClr val="FF0000"/>
                </a:solidFill>
              </a:rPr>
              <a:t>Two morning church services changes the church’s culture</a:t>
            </a:r>
          </a:p>
          <a:p>
            <a:pPr marL="285750" indent="-285750">
              <a:buFont typeface="Arial" panose="020B0604020202020204" pitchFamily="34" charset="0"/>
              <a:buChar char="•"/>
            </a:pPr>
            <a:r>
              <a:rPr lang="en-US" sz="3200" b="1" dirty="0" smtClean="0">
                <a:solidFill>
                  <a:srgbClr val="00B050"/>
                </a:solidFill>
              </a:rPr>
              <a:t>Ending snow days (E-learning) changed the school culture</a:t>
            </a:r>
          </a:p>
          <a:p>
            <a:pPr marL="285750" indent="-285750">
              <a:buFont typeface="Arial" panose="020B0604020202020204" pitchFamily="34" charset="0"/>
              <a:buChar char="•"/>
            </a:pPr>
            <a:r>
              <a:rPr lang="en-US" sz="3200" b="1" dirty="0" smtClean="0">
                <a:solidFill>
                  <a:srgbClr val="7030A0"/>
                </a:solidFill>
              </a:rPr>
              <a:t>Changing the speed limit on a road changes traffic culture</a:t>
            </a:r>
          </a:p>
          <a:p>
            <a:pPr marL="285750" indent="-285750">
              <a:buFont typeface="Arial" panose="020B0604020202020204" pitchFamily="34" charset="0"/>
              <a:buChar char="•"/>
            </a:pPr>
            <a:r>
              <a:rPr lang="en-US" sz="3200" b="1" dirty="0" smtClean="0">
                <a:solidFill>
                  <a:schemeClr val="accent6">
                    <a:lumMod val="75000"/>
                  </a:schemeClr>
                </a:solidFill>
              </a:rPr>
              <a:t>Serving breakfast in schools changed school culture</a:t>
            </a:r>
          </a:p>
          <a:p>
            <a:pPr marL="285750" indent="-285750">
              <a:buFont typeface="Arial" panose="020B0604020202020204" pitchFamily="34" charset="0"/>
              <a:buChar char="•"/>
            </a:pPr>
            <a:r>
              <a:rPr lang="en-US" sz="3200" b="1" dirty="0" smtClean="0"/>
              <a:t>NCLB changed school cultures</a:t>
            </a:r>
          </a:p>
          <a:p>
            <a:pPr marL="285750" indent="-285750">
              <a:buFont typeface="Arial" panose="020B0604020202020204" pitchFamily="34" charset="0"/>
              <a:buChar char="•"/>
            </a:pPr>
            <a:r>
              <a:rPr lang="en-US" sz="3200" b="1" dirty="0" smtClean="0">
                <a:solidFill>
                  <a:srgbClr val="00B0F0"/>
                </a:solidFill>
              </a:rPr>
              <a:t>COVID changed school cultures</a:t>
            </a:r>
          </a:p>
          <a:p>
            <a:endParaRPr lang="en-US" sz="3200" b="1" dirty="0"/>
          </a:p>
        </p:txBody>
      </p:sp>
    </p:spTree>
    <p:extLst>
      <p:ext uri="{BB962C8B-B14F-4D97-AF65-F5344CB8AC3E}">
        <p14:creationId xmlns:p14="http://schemas.microsoft.com/office/powerpoint/2010/main" val="2494996672"/>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 name="Picture 1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38899" y="4176656"/>
            <a:ext cx="1066800" cy="1600200"/>
          </a:xfrm>
          <a:prstGeom prst="rect">
            <a:avLst/>
          </a:prstGeom>
        </p:spPr>
      </p:pic>
      <p:sp>
        <p:nvSpPr>
          <p:cNvPr id="3" name="TextBox 2"/>
          <p:cNvSpPr txBox="1"/>
          <p:nvPr/>
        </p:nvSpPr>
        <p:spPr>
          <a:xfrm>
            <a:off x="933245" y="1752600"/>
            <a:ext cx="8498132" cy="568489"/>
          </a:xfrm>
          <a:prstGeom prst="rect">
            <a:avLst/>
          </a:prstGeom>
          <a:noFill/>
        </p:spPr>
        <p:txBody>
          <a:bodyPr wrap="square" rtlCol="0">
            <a:spAutoFit/>
          </a:bodyPr>
          <a:lstStyle/>
          <a:p>
            <a:r>
              <a:rPr lang="en-US" sz="3094" b="1" dirty="0">
                <a:solidFill>
                  <a:schemeClr val="accent2">
                    <a:lumMod val="75000"/>
                  </a:schemeClr>
                </a:solidFill>
              </a:rPr>
              <a:t>Focus on a few realistic, specific goals.</a:t>
            </a:r>
          </a:p>
        </p:txBody>
      </p:sp>
      <p:sp>
        <p:nvSpPr>
          <p:cNvPr id="5" name="TextBox 4"/>
          <p:cNvSpPr txBox="1"/>
          <p:nvPr/>
        </p:nvSpPr>
        <p:spPr>
          <a:xfrm>
            <a:off x="914400" y="2414255"/>
            <a:ext cx="7153521" cy="568489"/>
          </a:xfrm>
          <a:prstGeom prst="rect">
            <a:avLst/>
          </a:prstGeom>
          <a:noFill/>
        </p:spPr>
        <p:txBody>
          <a:bodyPr wrap="square" rtlCol="0">
            <a:spAutoFit/>
          </a:bodyPr>
          <a:lstStyle/>
          <a:p>
            <a:r>
              <a:rPr lang="en-US" sz="3094" b="1" dirty="0"/>
              <a:t>Don’t need to wait on the calendar.</a:t>
            </a:r>
          </a:p>
        </p:txBody>
      </p:sp>
      <p:sp>
        <p:nvSpPr>
          <p:cNvPr id="6" name="TextBox 5"/>
          <p:cNvSpPr txBox="1"/>
          <p:nvPr/>
        </p:nvSpPr>
        <p:spPr>
          <a:xfrm>
            <a:off x="964956" y="4801281"/>
            <a:ext cx="8712444" cy="568489"/>
          </a:xfrm>
          <a:prstGeom prst="rect">
            <a:avLst/>
          </a:prstGeom>
          <a:noFill/>
        </p:spPr>
        <p:txBody>
          <a:bodyPr wrap="square" rtlCol="0">
            <a:spAutoFit/>
          </a:bodyPr>
          <a:lstStyle/>
          <a:p>
            <a:pPr algn="l"/>
            <a:r>
              <a:rPr lang="en-US" sz="3094" b="1" dirty="0">
                <a:solidFill>
                  <a:srgbClr val="00B050"/>
                </a:solidFill>
              </a:rPr>
              <a:t>Take small steps, go for easy wins first</a:t>
            </a:r>
            <a:r>
              <a:rPr lang="en-US" sz="3094" b="1" dirty="0" smtClean="0">
                <a:solidFill>
                  <a:srgbClr val="00B050"/>
                </a:solidFill>
              </a:rPr>
              <a:t>.</a:t>
            </a:r>
          </a:p>
        </p:txBody>
      </p:sp>
      <p:sp>
        <p:nvSpPr>
          <p:cNvPr id="7" name="TextBox 6"/>
          <p:cNvSpPr txBox="1"/>
          <p:nvPr/>
        </p:nvSpPr>
        <p:spPr>
          <a:xfrm>
            <a:off x="948391" y="3055533"/>
            <a:ext cx="7153521" cy="568489"/>
          </a:xfrm>
          <a:prstGeom prst="rect">
            <a:avLst/>
          </a:prstGeom>
          <a:noFill/>
        </p:spPr>
        <p:txBody>
          <a:bodyPr wrap="square" rtlCol="0">
            <a:spAutoFit/>
          </a:bodyPr>
          <a:lstStyle/>
          <a:p>
            <a:r>
              <a:rPr lang="en-US" sz="3094" b="1" dirty="0">
                <a:solidFill>
                  <a:srgbClr val="7030A0"/>
                </a:solidFill>
              </a:rPr>
              <a:t>Subtle celebration of successes.</a:t>
            </a:r>
          </a:p>
        </p:txBody>
      </p:sp>
      <p:sp>
        <p:nvSpPr>
          <p:cNvPr id="8" name="TextBox 7"/>
          <p:cNvSpPr txBox="1"/>
          <p:nvPr/>
        </p:nvSpPr>
        <p:spPr>
          <a:xfrm>
            <a:off x="948391" y="3644399"/>
            <a:ext cx="8156446" cy="568489"/>
          </a:xfrm>
          <a:prstGeom prst="rect">
            <a:avLst/>
          </a:prstGeom>
          <a:noFill/>
        </p:spPr>
        <p:txBody>
          <a:bodyPr wrap="square" rtlCol="0">
            <a:spAutoFit/>
          </a:bodyPr>
          <a:lstStyle/>
          <a:p>
            <a:r>
              <a:rPr lang="en-US" sz="3094" b="1" dirty="0" smtClean="0">
                <a:solidFill>
                  <a:srgbClr val="FF0000"/>
                </a:solidFill>
              </a:rPr>
              <a:t>Realize the level of commitment required.</a:t>
            </a:r>
            <a:endParaRPr lang="en-US" sz="3094" b="1" dirty="0">
              <a:solidFill>
                <a:srgbClr val="FF0000"/>
              </a:solidFill>
            </a:endParaRPr>
          </a:p>
        </p:txBody>
      </p:sp>
      <p:sp>
        <p:nvSpPr>
          <p:cNvPr id="10" name="TextBox 9"/>
          <p:cNvSpPr txBox="1"/>
          <p:nvPr/>
        </p:nvSpPr>
        <p:spPr>
          <a:xfrm>
            <a:off x="964956" y="4233265"/>
            <a:ext cx="7153521" cy="568489"/>
          </a:xfrm>
          <a:prstGeom prst="rect">
            <a:avLst/>
          </a:prstGeom>
          <a:noFill/>
        </p:spPr>
        <p:txBody>
          <a:bodyPr wrap="square" rtlCol="0">
            <a:spAutoFit/>
          </a:bodyPr>
          <a:lstStyle/>
          <a:p>
            <a:r>
              <a:rPr lang="en-US" sz="3094" b="1" dirty="0">
                <a:solidFill>
                  <a:srgbClr val="00B0F0"/>
                </a:solidFill>
              </a:rPr>
              <a:t>Anticipate </a:t>
            </a:r>
            <a:r>
              <a:rPr lang="en-US" sz="3094" b="1" dirty="0" smtClean="0">
                <a:solidFill>
                  <a:srgbClr val="00B0F0"/>
                </a:solidFill>
              </a:rPr>
              <a:t>crazies.</a:t>
            </a:r>
            <a:endParaRPr lang="en-US" sz="3094" b="1" dirty="0">
              <a:solidFill>
                <a:srgbClr val="00B0F0"/>
              </a:solidFill>
            </a:endParaRPr>
          </a:p>
        </p:txBody>
      </p:sp>
      <p:sp>
        <p:nvSpPr>
          <p:cNvPr id="11" name="TextBox 10"/>
          <p:cNvSpPr txBox="1"/>
          <p:nvPr/>
        </p:nvSpPr>
        <p:spPr>
          <a:xfrm>
            <a:off x="-609600" y="914400"/>
            <a:ext cx="9610576" cy="741613"/>
          </a:xfrm>
          <a:prstGeom prst="rect">
            <a:avLst/>
          </a:prstGeom>
          <a:noFill/>
        </p:spPr>
        <p:txBody>
          <a:bodyPr wrap="square" rtlCol="0">
            <a:spAutoFit/>
          </a:bodyPr>
          <a:lstStyle/>
          <a:p>
            <a:pPr algn="ctr"/>
            <a:r>
              <a:rPr lang="en-US" sz="4219" b="1" i="1" dirty="0"/>
              <a:t>How culture change can succeed</a:t>
            </a:r>
          </a:p>
        </p:txBody>
      </p:sp>
      <p:sp>
        <p:nvSpPr>
          <p:cNvPr id="2" name="TextBox 1"/>
          <p:cNvSpPr txBox="1"/>
          <p:nvPr/>
        </p:nvSpPr>
        <p:spPr>
          <a:xfrm>
            <a:off x="937794" y="5406800"/>
            <a:ext cx="7188444" cy="1015663"/>
          </a:xfrm>
          <a:prstGeom prst="rect">
            <a:avLst/>
          </a:prstGeom>
          <a:noFill/>
        </p:spPr>
        <p:txBody>
          <a:bodyPr wrap="square" rtlCol="0">
            <a:spAutoFit/>
          </a:bodyPr>
          <a:lstStyle/>
          <a:p>
            <a:r>
              <a:rPr lang="en-US" sz="3000" b="1" dirty="0">
                <a:solidFill>
                  <a:srgbClr val="FF0000"/>
                </a:solidFill>
              </a:rPr>
              <a:t>Avoid easy wins for the culture.</a:t>
            </a:r>
          </a:p>
          <a:p>
            <a:endParaRPr lang="en-US" sz="3000" b="1" dirty="0">
              <a:solidFill>
                <a:srgbClr val="FF0000"/>
              </a:solidFill>
            </a:endParaRPr>
          </a:p>
        </p:txBody>
      </p:sp>
    </p:spTree>
    <p:extLst>
      <p:ext uri="{BB962C8B-B14F-4D97-AF65-F5344CB8AC3E}">
        <p14:creationId xmlns:p14="http://schemas.microsoft.com/office/powerpoint/2010/main" val="18649468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838200" y="2678635"/>
            <a:ext cx="7558760" cy="826565"/>
          </a:xfrm>
          <a:prstGeom prst="rect">
            <a:avLst/>
          </a:prstGeom>
        </p:spPr>
        <p:txBody>
          <a:bodyPr vert="horz" lIns="51435" tIns="25718" rIns="51435" bIns="25718"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94" b="1" dirty="0">
                <a:solidFill>
                  <a:srgbClr val="00B050"/>
                </a:solidFill>
                <a:latin typeface="+mn-lt"/>
              </a:rPr>
              <a:t>One person cannot change a culture alone.</a:t>
            </a:r>
          </a:p>
        </p:txBody>
      </p:sp>
      <p:sp>
        <p:nvSpPr>
          <p:cNvPr id="4" name="Title 1"/>
          <p:cNvSpPr txBox="1">
            <a:spLocks/>
          </p:cNvSpPr>
          <p:nvPr/>
        </p:nvSpPr>
        <p:spPr>
          <a:xfrm>
            <a:off x="838200" y="3379875"/>
            <a:ext cx="7498587" cy="734925"/>
          </a:xfrm>
          <a:prstGeom prst="rect">
            <a:avLst/>
          </a:prstGeom>
        </p:spPr>
        <p:txBody>
          <a:bodyPr vert="horz" lIns="51435" tIns="25718" rIns="51435" bIns="25718"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94" b="1" dirty="0">
                <a:solidFill>
                  <a:srgbClr val="F99707"/>
                </a:solidFill>
                <a:latin typeface="+mn-lt"/>
              </a:rPr>
              <a:t>Culture can only be changed from the inside.</a:t>
            </a:r>
          </a:p>
        </p:txBody>
      </p:sp>
      <p:sp>
        <p:nvSpPr>
          <p:cNvPr id="6" name="Title 1"/>
          <p:cNvSpPr txBox="1">
            <a:spLocks/>
          </p:cNvSpPr>
          <p:nvPr/>
        </p:nvSpPr>
        <p:spPr>
          <a:xfrm>
            <a:off x="-76200" y="2148937"/>
            <a:ext cx="7900801" cy="8265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400" b="1" dirty="0">
              <a:solidFill>
                <a:schemeClr val="bg1"/>
              </a:solidFill>
              <a:latin typeface="+mn-lt"/>
            </a:endParaRPr>
          </a:p>
        </p:txBody>
      </p:sp>
      <p:sp>
        <p:nvSpPr>
          <p:cNvPr id="7" name="Title 1"/>
          <p:cNvSpPr txBox="1">
            <a:spLocks/>
          </p:cNvSpPr>
          <p:nvPr/>
        </p:nvSpPr>
        <p:spPr>
          <a:xfrm>
            <a:off x="838200" y="4092348"/>
            <a:ext cx="7619999" cy="8265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94" b="1" dirty="0">
                <a:solidFill>
                  <a:srgbClr val="00B0F0"/>
                </a:solidFill>
                <a:latin typeface="+mn-lt"/>
              </a:rPr>
              <a:t>Culture is more about informal conversations than formal announcements.</a:t>
            </a:r>
          </a:p>
        </p:txBody>
      </p:sp>
      <p:sp>
        <p:nvSpPr>
          <p:cNvPr id="15" name="Title 1"/>
          <p:cNvSpPr txBox="1">
            <a:spLocks/>
          </p:cNvSpPr>
          <p:nvPr/>
        </p:nvSpPr>
        <p:spPr>
          <a:xfrm>
            <a:off x="-27200" y="4505630"/>
            <a:ext cx="7900801" cy="352877"/>
          </a:xfrm>
          <a:prstGeom prst="rect">
            <a:avLst/>
          </a:prstGeom>
        </p:spPr>
        <p:txBody>
          <a:bodyPr vert="horz" lIns="51435" tIns="25718" rIns="51435" bIns="25718" rtlCol="0" anchor="ctr">
            <a:normAutofit fontScale="925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en-US" sz="2400" b="1" dirty="0">
              <a:latin typeface="+mn-lt"/>
            </a:endParaRPr>
          </a:p>
        </p:txBody>
      </p:sp>
      <p:sp>
        <p:nvSpPr>
          <p:cNvPr id="16" name="Title 1"/>
          <p:cNvSpPr txBox="1">
            <a:spLocks/>
          </p:cNvSpPr>
          <p:nvPr/>
        </p:nvSpPr>
        <p:spPr>
          <a:xfrm>
            <a:off x="838200" y="5469963"/>
            <a:ext cx="7498586" cy="576809"/>
          </a:xfrm>
          <a:prstGeom prst="rect">
            <a:avLst/>
          </a:prstGeom>
        </p:spPr>
        <p:txBody>
          <a:bodyPr vert="horz" lIns="51435" tIns="25718" rIns="51435" bIns="25718"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94" b="1" dirty="0">
                <a:solidFill>
                  <a:srgbClr val="FF0000"/>
                </a:solidFill>
                <a:latin typeface="+mn-lt"/>
              </a:rPr>
              <a:t>If you cannot </a:t>
            </a:r>
            <a:r>
              <a:rPr lang="en-US" sz="3094" b="1" dirty="0" smtClean="0">
                <a:solidFill>
                  <a:srgbClr val="FF0000"/>
                </a:solidFill>
                <a:latin typeface="+mn-lt"/>
              </a:rPr>
              <a:t>explain culture </a:t>
            </a:r>
            <a:r>
              <a:rPr lang="en-US" sz="3094" b="1" dirty="0">
                <a:solidFill>
                  <a:srgbClr val="FF0000"/>
                </a:solidFill>
                <a:latin typeface="+mn-lt"/>
              </a:rPr>
              <a:t>to a child, you </a:t>
            </a:r>
            <a:r>
              <a:rPr lang="en-US" sz="3094" b="1" dirty="0" smtClean="0">
                <a:solidFill>
                  <a:srgbClr val="FF0000"/>
                </a:solidFill>
                <a:latin typeface="+mn-lt"/>
              </a:rPr>
              <a:t>will not play it very well.</a:t>
            </a:r>
            <a:endParaRPr lang="en-US" sz="3094" b="1" dirty="0">
              <a:solidFill>
                <a:srgbClr val="FF0000"/>
              </a:solidFill>
              <a:latin typeface="+mn-lt"/>
            </a:endParaRPr>
          </a:p>
        </p:txBody>
      </p:sp>
      <p:sp>
        <p:nvSpPr>
          <p:cNvPr id="2" name="TextBox 1"/>
          <p:cNvSpPr txBox="1"/>
          <p:nvPr/>
        </p:nvSpPr>
        <p:spPr>
          <a:xfrm>
            <a:off x="196808" y="144959"/>
            <a:ext cx="8915400" cy="769441"/>
          </a:xfrm>
          <a:prstGeom prst="rect">
            <a:avLst/>
          </a:prstGeom>
          <a:noFill/>
        </p:spPr>
        <p:txBody>
          <a:bodyPr wrap="square" rtlCol="0">
            <a:spAutoFit/>
          </a:bodyPr>
          <a:lstStyle/>
          <a:p>
            <a:pPr algn="ctr"/>
            <a:r>
              <a:rPr lang="en-US" sz="4400" b="1" i="1" dirty="0">
                <a:solidFill>
                  <a:srgbClr val="7030A0"/>
                </a:solidFill>
              </a:rPr>
              <a:t>If you want to </a:t>
            </a:r>
            <a:r>
              <a:rPr lang="en-US" sz="4400" b="1" i="1" dirty="0" smtClean="0">
                <a:solidFill>
                  <a:srgbClr val="7030A0"/>
                </a:solidFill>
              </a:rPr>
              <a:t>play CULTURE </a:t>
            </a:r>
            <a:endParaRPr lang="en-US" sz="4400" b="1" i="1" dirty="0">
              <a:solidFill>
                <a:srgbClr val="7030A0"/>
              </a:solidFill>
            </a:endParaRPr>
          </a:p>
        </p:txBody>
      </p:sp>
      <p:sp>
        <p:nvSpPr>
          <p:cNvPr id="12" name="Title 1"/>
          <p:cNvSpPr txBox="1">
            <a:spLocks/>
          </p:cNvSpPr>
          <p:nvPr/>
        </p:nvSpPr>
        <p:spPr>
          <a:xfrm>
            <a:off x="838201" y="2165667"/>
            <a:ext cx="7345140" cy="27273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94" b="1" dirty="0">
                <a:latin typeface="+mn-lt"/>
              </a:rPr>
              <a:t>Understand you are already in the game.</a:t>
            </a:r>
          </a:p>
        </p:txBody>
      </p:sp>
      <p:sp>
        <p:nvSpPr>
          <p:cNvPr id="10" name="Title 1"/>
          <p:cNvSpPr txBox="1">
            <a:spLocks/>
          </p:cNvSpPr>
          <p:nvPr/>
        </p:nvSpPr>
        <p:spPr>
          <a:xfrm>
            <a:off x="872011" y="1154635"/>
            <a:ext cx="7619999" cy="826565"/>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3094" b="1" dirty="0" smtClean="0">
                <a:solidFill>
                  <a:srgbClr val="00B0F0"/>
                </a:solidFill>
                <a:latin typeface="+mn-lt"/>
              </a:rPr>
              <a:t>The culture will reward you for being to busy to change it.</a:t>
            </a:r>
            <a:endParaRPr lang="en-US" sz="3094" b="1" dirty="0">
              <a:solidFill>
                <a:srgbClr val="00B0F0"/>
              </a:solidFill>
              <a:latin typeface="+mn-lt"/>
            </a:endParaRPr>
          </a:p>
        </p:txBody>
      </p:sp>
    </p:spTree>
    <p:extLst>
      <p:ext uri="{BB962C8B-B14F-4D97-AF65-F5344CB8AC3E}">
        <p14:creationId xmlns:p14="http://schemas.microsoft.com/office/powerpoint/2010/main" val="9229842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 y="381000"/>
            <a:ext cx="7848600" cy="707886"/>
          </a:xfrm>
          <a:prstGeom prst="rect">
            <a:avLst/>
          </a:prstGeom>
          <a:noFill/>
        </p:spPr>
        <p:txBody>
          <a:bodyPr wrap="square" rtlCol="0">
            <a:spAutoFit/>
          </a:bodyPr>
          <a:lstStyle/>
          <a:p>
            <a:r>
              <a:rPr lang="en-US" sz="4000" b="1" dirty="0" smtClean="0"/>
              <a:t>What we are trying to build….</a:t>
            </a:r>
            <a:endParaRPr lang="en-US" sz="4000" b="1" dirty="0"/>
          </a:p>
        </p:txBody>
      </p:sp>
      <p:sp>
        <p:nvSpPr>
          <p:cNvPr id="4" name="TextBox 3"/>
          <p:cNvSpPr txBox="1"/>
          <p:nvPr/>
        </p:nvSpPr>
        <p:spPr>
          <a:xfrm>
            <a:off x="493532" y="1225227"/>
            <a:ext cx="7924800" cy="4401205"/>
          </a:xfrm>
          <a:prstGeom prst="rect">
            <a:avLst/>
          </a:prstGeom>
          <a:noFill/>
        </p:spPr>
        <p:txBody>
          <a:bodyPr wrap="square" rtlCol="0">
            <a:spAutoFit/>
          </a:bodyPr>
          <a:lstStyle/>
          <a:p>
            <a:r>
              <a:rPr lang="en-US" sz="4000" b="1" i="1" dirty="0" smtClean="0"/>
              <a:t>Schools where: </a:t>
            </a:r>
          </a:p>
          <a:p>
            <a:pPr marL="571500" indent="-571500">
              <a:buFont typeface="Arial" panose="020B0604020202020204" pitchFamily="34" charset="0"/>
              <a:buChar char="•"/>
            </a:pPr>
            <a:r>
              <a:rPr lang="en-US" sz="4000" dirty="0" smtClean="0"/>
              <a:t>effective people want to work </a:t>
            </a:r>
          </a:p>
          <a:p>
            <a:pPr marL="571500" indent="-571500">
              <a:buFont typeface="Arial" panose="020B0604020202020204" pitchFamily="34" charset="0"/>
              <a:buChar char="•"/>
            </a:pPr>
            <a:r>
              <a:rPr lang="en-US" sz="4000" dirty="0" smtClean="0"/>
              <a:t>ineffective people run away from</a:t>
            </a:r>
          </a:p>
          <a:p>
            <a:pPr marL="571500" indent="-571500">
              <a:buFont typeface="Arial" panose="020B0604020202020204" pitchFamily="34" charset="0"/>
              <a:buChar char="•"/>
            </a:pPr>
            <a:r>
              <a:rPr lang="en-US" sz="4000" dirty="0"/>
              <a:t>r</a:t>
            </a:r>
            <a:r>
              <a:rPr lang="en-US" sz="4000" dirty="0" smtClean="0"/>
              <a:t>elationships support good work</a:t>
            </a:r>
          </a:p>
          <a:p>
            <a:pPr marL="571500" indent="-571500">
              <a:buFont typeface="Arial" panose="020B0604020202020204" pitchFamily="34" charset="0"/>
              <a:buChar char="•"/>
            </a:pPr>
            <a:r>
              <a:rPr lang="en-US" sz="4000" dirty="0"/>
              <a:t>i</a:t>
            </a:r>
            <a:r>
              <a:rPr lang="en-US" sz="4000" dirty="0" smtClean="0"/>
              <a:t>t is okay to ask for help</a:t>
            </a:r>
          </a:p>
          <a:p>
            <a:pPr marL="571500" indent="-571500">
              <a:buFont typeface="Arial" panose="020B0604020202020204" pitchFamily="34" charset="0"/>
              <a:buChar char="•"/>
            </a:pPr>
            <a:r>
              <a:rPr lang="en-US" sz="4000" dirty="0"/>
              <a:t>i</a:t>
            </a:r>
            <a:r>
              <a:rPr lang="en-US" sz="4000" dirty="0" smtClean="0"/>
              <a:t>t is okay to offer help</a:t>
            </a:r>
          </a:p>
          <a:p>
            <a:pPr marL="571500" indent="-571500">
              <a:buFont typeface="Arial" panose="020B0604020202020204" pitchFamily="34" charset="0"/>
              <a:buChar char="•"/>
            </a:pPr>
            <a:endParaRPr lang="en-US" sz="4000" dirty="0"/>
          </a:p>
        </p:txBody>
      </p:sp>
      <p:grpSp>
        <p:nvGrpSpPr>
          <p:cNvPr id="5" name="Group 4"/>
          <p:cNvGrpSpPr/>
          <p:nvPr/>
        </p:nvGrpSpPr>
        <p:grpSpPr>
          <a:xfrm>
            <a:off x="381000" y="5058969"/>
            <a:ext cx="3347074" cy="1477513"/>
            <a:chOff x="381000" y="4864270"/>
            <a:chExt cx="3347074" cy="1477513"/>
          </a:xfrm>
        </p:grpSpPr>
        <p:sp>
          <p:nvSpPr>
            <p:cNvPr id="6" name="Rectangle 5"/>
            <p:cNvSpPr/>
            <p:nvPr/>
          </p:nvSpPr>
          <p:spPr>
            <a:xfrm>
              <a:off x="381000" y="4864270"/>
              <a:ext cx="3347074" cy="14775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7" name="TextBox 6"/>
            <p:cNvSpPr txBox="1"/>
            <p:nvPr/>
          </p:nvSpPr>
          <p:spPr>
            <a:xfrm>
              <a:off x="508772" y="5012041"/>
              <a:ext cx="3036020" cy="1077218"/>
            </a:xfrm>
            <a:prstGeom prst="rect">
              <a:avLst/>
            </a:prstGeom>
            <a:noFill/>
            <a:ln>
              <a:noFill/>
            </a:ln>
          </p:spPr>
          <p:txBody>
            <a:bodyPr wrap="square" rtlCol="0">
              <a:spAutoFit/>
            </a:bodyPr>
            <a:lstStyle/>
            <a:p>
              <a:pPr algn="ctr"/>
              <a:r>
                <a:rPr lang="en-US" sz="3200" b="1" dirty="0" smtClean="0">
                  <a:solidFill>
                    <a:srgbClr val="FF0000"/>
                  </a:solidFill>
                </a:rPr>
                <a:t>Use </a:t>
              </a:r>
              <a:r>
                <a:rPr lang="en-US" sz="3200" b="1" dirty="0">
                  <a:solidFill>
                    <a:srgbClr val="FF0000"/>
                  </a:solidFill>
                </a:rPr>
                <a:t>people to improve culture</a:t>
              </a:r>
            </a:p>
          </p:txBody>
        </p:sp>
      </p:grpSp>
      <p:grpSp>
        <p:nvGrpSpPr>
          <p:cNvPr id="8" name="Group 7"/>
          <p:cNvGrpSpPr/>
          <p:nvPr/>
        </p:nvGrpSpPr>
        <p:grpSpPr>
          <a:xfrm>
            <a:off x="5339726" y="5058969"/>
            <a:ext cx="3347074" cy="1494231"/>
            <a:chOff x="5308095" y="4841962"/>
            <a:chExt cx="3347074" cy="1494231"/>
          </a:xfrm>
          <a:noFill/>
        </p:grpSpPr>
        <p:sp>
          <p:nvSpPr>
            <p:cNvPr id="9" name="Rectangle 8"/>
            <p:cNvSpPr/>
            <p:nvPr/>
          </p:nvSpPr>
          <p:spPr>
            <a:xfrm>
              <a:off x="5308095" y="4858680"/>
              <a:ext cx="3347074" cy="1477513"/>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grpSp>
          <p:nvGrpSpPr>
            <p:cNvPr id="10" name="Group 9"/>
            <p:cNvGrpSpPr/>
            <p:nvPr/>
          </p:nvGrpSpPr>
          <p:grpSpPr>
            <a:xfrm>
              <a:off x="5315024" y="4841962"/>
              <a:ext cx="3340145" cy="1492947"/>
              <a:chOff x="5315024" y="4841962"/>
              <a:chExt cx="3340145" cy="1492947"/>
            </a:xfrm>
            <a:grpFill/>
          </p:grpSpPr>
          <p:sp>
            <p:nvSpPr>
              <p:cNvPr id="11" name="Rectangle 10"/>
              <p:cNvSpPr/>
              <p:nvPr/>
            </p:nvSpPr>
            <p:spPr>
              <a:xfrm>
                <a:off x="5315024" y="4841962"/>
                <a:ext cx="3340145" cy="1492947"/>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0000"/>
                  </a:solidFill>
                </a:endParaRPr>
              </a:p>
            </p:txBody>
          </p:sp>
          <p:sp>
            <p:nvSpPr>
              <p:cNvPr id="12" name="TextBox 11"/>
              <p:cNvSpPr txBox="1"/>
              <p:nvPr/>
            </p:nvSpPr>
            <p:spPr>
              <a:xfrm>
                <a:off x="5462143" y="4997584"/>
                <a:ext cx="3036020" cy="1077218"/>
              </a:xfrm>
              <a:prstGeom prst="rect">
                <a:avLst/>
              </a:prstGeom>
              <a:grpFill/>
              <a:ln>
                <a:noFill/>
              </a:ln>
            </p:spPr>
            <p:txBody>
              <a:bodyPr wrap="square" rtlCol="0">
                <a:spAutoFit/>
              </a:bodyPr>
              <a:lstStyle/>
              <a:p>
                <a:pPr algn="ctr"/>
                <a:r>
                  <a:rPr lang="en-US" sz="3200" b="1" dirty="0" smtClean="0">
                    <a:solidFill>
                      <a:srgbClr val="FF0000"/>
                    </a:solidFill>
                  </a:rPr>
                  <a:t>Use </a:t>
                </a:r>
                <a:r>
                  <a:rPr lang="en-US" sz="3200" b="1" dirty="0">
                    <a:solidFill>
                      <a:srgbClr val="FF0000"/>
                    </a:solidFill>
                  </a:rPr>
                  <a:t>culture to improve people</a:t>
                </a:r>
              </a:p>
            </p:txBody>
          </p:sp>
        </p:grpSp>
      </p:grpSp>
      <p:cxnSp>
        <p:nvCxnSpPr>
          <p:cNvPr id="13" name="Straight Arrow Connector 12"/>
          <p:cNvCxnSpPr/>
          <p:nvPr/>
        </p:nvCxnSpPr>
        <p:spPr>
          <a:xfrm>
            <a:off x="3728074" y="5715000"/>
            <a:ext cx="1580021" cy="0"/>
          </a:xfrm>
          <a:prstGeom prst="straightConnector1">
            <a:avLst/>
          </a:prstGeom>
          <a:ln w="762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4387138"/>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048000" y="2895600"/>
            <a:ext cx="3505200" cy="1015663"/>
          </a:xfrm>
          <a:prstGeom prst="rect">
            <a:avLst/>
          </a:prstGeom>
          <a:noFill/>
        </p:spPr>
        <p:txBody>
          <a:bodyPr wrap="square" rtlCol="0">
            <a:spAutoFit/>
          </a:bodyPr>
          <a:lstStyle/>
          <a:p>
            <a:pPr algn="ctr"/>
            <a:r>
              <a:rPr lang="en-US" sz="6000" b="1" dirty="0" smtClean="0"/>
              <a:t>Questions</a:t>
            </a:r>
            <a:endParaRPr lang="en-US" sz="6000" b="1" i="1" dirty="0" smtClean="0"/>
          </a:p>
        </p:txBody>
      </p:sp>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08962" y="5486400"/>
            <a:ext cx="1855753" cy="1117669"/>
          </a:xfrm>
          <a:prstGeom prst="rect">
            <a:avLst/>
          </a:prstGeom>
        </p:spPr>
      </p:pic>
      <p:pic>
        <p:nvPicPr>
          <p:cNvPr id="5" name="Picture 2" descr="Book banner image for School Culture Rewired: Toward a More Positive and Productive School for All, 2nd Edi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1000" y="304800"/>
            <a:ext cx="1981200" cy="2971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43700361"/>
      </p:ext>
    </p:extLst>
  </p:cSld>
  <p:clrMapOvr>
    <a:masterClrMapping/>
  </p:clrMapOvr>
  <mc:AlternateContent xmlns:mc="http://schemas.openxmlformats.org/markup-compatibility/2006" xmlns:p14="http://schemas.microsoft.com/office/powerpoint/2010/main">
    <mc:Choice Requires="p14">
      <p:transition spd="slow" p14:dur="10250" advClick="0"/>
    </mc:Choice>
    <mc:Fallback xmlns="">
      <p:transition spd="slow" advClick="0"/>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610600" cy="1143000"/>
          </a:xfrm>
        </p:spPr>
        <p:txBody>
          <a:bodyPr>
            <a:normAutofit/>
          </a:bodyPr>
          <a:lstStyle/>
          <a:p>
            <a:pPr algn="l"/>
            <a:r>
              <a:rPr lang="en-US" dirty="0"/>
              <a:t>strong               weak                  strong</a:t>
            </a:r>
          </a:p>
        </p:txBody>
      </p:sp>
      <p:sp>
        <p:nvSpPr>
          <p:cNvPr id="3" name="Rectangle 2"/>
          <p:cNvSpPr/>
          <p:nvPr/>
        </p:nvSpPr>
        <p:spPr>
          <a:xfrm>
            <a:off x="381000" y="3429000"/>
            <a:ext cx="533400" cy="4572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 name="Rectangle 3"/>
          <p:cNvSpPr/>
          <p:nvPr/>
        </p:nvSpPr>
        <p:spPr>
          <a:xfrm>
            <a:off x="940528" y="3446417"/>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 name="Rectangle 4"/>
          <p:cNvSpPr/>
          <p:nvPr/>
        </p:nvSpPr>
        <p:spPr>
          <a:xfrm>
            <a:off x="2050870" y="3450772"/>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 name="Rectangle 5"/>
          <p:cNvSpPr/>
          <p:nvPr/>
        </p:nvSpPr>
        <p:spPr>
          <a:xfrm>
            <a:off x="1525090" y="4378235"/>
            <a:ext cx="533400" cy="4572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7" name="Rectangle 6"/>
          <p:cNvSpPr/>
          <p:nvPr/>
        </p:nvSpPr>
        <p:spPr>
          <a:xfrm>
            <a:off x="395152" y="4889863"/>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8" name="Rectangle 7"/>
          <p:cNvSpPr/>
          <p:nvPr/>
        </p:nvSpPr>
        <p:spPr>
          <a:xfrm>
            <a:off x="1506583" y="3429000"/>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9" name="Rectangle 8"/>
          <p:cNvSpPr/>
          <p:nvPr/>
        </p:nvSpPr>
        <p:spPr>
          <a:xfrm>
            <a:off x="2074822" y="2945675"/>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0" name="Rectangle 9"/>
          <p:cNvSpPr/>
          <p:nvPr/>
        </p:nvSpPr>
        <p:spPr>
          <a:xfrm>
            <a:off x="381000" y="3921035"/>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1" name="Rectangle 10"/>
          <p:cNvSpPr/>
          <p:nvPr/>
        </p:nvSpPr>
        <p:spPr>
          <a:xfrm>
            <a:off x="1537063" y="3903617"/>
            <a:ext cx="5334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2" name="Rectangle 11"/>
          <p:cNvSpPr/>
          <p:nvPr/>
        </p:nvSpPr>
        <p:spPr>
          <a:xfrm>
            <a:off x="914400" y="2971800"/>
            <a:ext cx="533400" cy="4572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3" name="Rectangle 12"/>
          <p:cNvSpPr/>
          <p:nvPr/>
        </p:nvSpPr>
        <p:spPr>
          <a:xfrm>
            <a:off x="1506583" y="4876800"/>
            <a:ext cx="5334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4" name="Rectangle 13"/>
          <p:cNvSpPr/>
          <p:nvPr/>
        </p:nvSpPr>
        <p:spPr>
          <a:xfrm>
            <a:off x="2067198" y="3921035"/>
            <a:ext cx="5334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5" name="Rectangle 14"/>
          <p:cNvSpPr/>
          <p:nvPr/>
        </p:nvSpPr>
        <p:spPr>
          <a:xfrm>
            <a:off x="407127" y="4419600"/>
            <a:ext cx="5334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6" name="Rectangle 15"/>
          <p:cNvSpPr/>
          <p:nvPr/>
        </p:nvSpPr>
        <p:spPr>
          <a:xfrm>
            <a:off x="1473927" y="2936966"/>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7" name="Rectangle 16"/>
          <p:cNvSpPr/>
          <p:nvPr/>
        </p:nvSpPr>
        <p:spPr>
          <a:xfrm>
            <a:off x="381000" y="2960914"/>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8" name="Rectangle 17"/>
          <p:cNvSpPr/>
          <p:nvPr/>
        </p:nvSpPr>
        <p:spPr>
          <a:xfrm>
            <a:off x="966652" y="4432663"/>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19" name="Rectangle 18"/>
          <p:cNvSpPr/>
          <p:nvPr/>
        </p:nvSpPr>
        <p:spPr>
          <a:xfrm>
            <a:off x="948148" y="4889863"/>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0" name="Rectangle 19"/>
          <p:cNvSpPr/>
          <p:nvPr/>
        </p:nvSpPr>
        <p:spPr>
          <a:xfrm>
            <a:off x="2074822" y="4913812"/>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1" name="Rectangle 20"/>
          <p:cNvSpPr/>
          <p:nvPr/>
        </p:nvSpPr>
        <p:spPr>
          <a:xfrm>
            <a:off x="973184" y="3931920"/>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2" name="Rectangle 21"/>
          <p:cNvSpPr/>
          <p:nvPr/>
        </p:nvSpPr>
        <p:spPr>
          <a:xfrm>
            <a:off x="2071553" y="4432663"/>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3" name="Rectangle 22"/>
          <p:cNvSpPr/>
          <p:nvPr/>
        </p:nvSpPr>
        <p:spPr>
          <a:xfrm>
            <a:off x="3563979" y="3387634"/>
            <a:ext cx="533400" cy="4572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4" name="Rectangle 23"/>
          <p:cNvSpPr/>
          <p:nvPr/>
        </p:nvSpPr>
        <p:spPr>
          <a:xfrm>
            <a:off x="4357549" y="2257698"/>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5" name="Rectangle 24"/>
          <p:cNvSpPr/>
          <p:nvPr/>
        </p:nvSpPr>
        <p:spPr>
          <a:xfrm>
            <a:off x="5696495" y="3387634"/>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6" name="Rectangle 25"/>
          <p:cNvSpPr/>
          <p:nvPr/>
        </p:nvSpPr>
        <p:spPr>
          <a:xfrm>
            <a:off x="4708070" y="4336869"/>
            <a:ext cx="533400" cy="4572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7" name="Rectangle 26"/>
          <p:cNvSpPr/>
          <p:nvPr/>
        </p:nvSpPr>
        <p:spPr>
          <a:xfrm>
            <a:off x="3629293" y="5262154"/>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8" name="Rectangle 27"/>
          <p:cNvSpPr/>
          <p:nvPr/>
        </p:nvSpPr>
        <p:spPr>
          <a:xfrm>
            <a:off x="4689562" y="3387634"/>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29" name="Rectangle 28"/>
          <p:cNvSpPr/>
          <p:nvPr/>
        </p:nvSpPr>
        <p:spPr>
          <a:xfrm>
            <a:off x="5410200" y="2745377"/>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0" name="Rectangle 29"/>
          <p:cNvSpPr/>
          <p:nvPr/>
        </p:nvSpPr>
        <p:spPr>
          <a:xfrm>
            <a:off x="3200400" y="3966754"/>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1" name="Rectangle 30"/>
          <p:cNvSpPr/>
          <p:nvPr/>
        </p:nvSpPr>
        <p:spPr>
          <a:xfrm>
            <a:off x="4868095" y="3614057"/>
            <a:ext cx="5334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2" name="Rectangle 31"/>
          <p:cNvSpPr/>
          <p:nvPr/>
        </p:nvSpPr>
        <p:spPr>
          <a:xfrm>
            <a:off x="4097380" y="2930434"/>
            <a:ext cx="533400" cy="4572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3" name="Rectangle 32"/>
          <p:cNvSpPr/>
          <p:nvPr/>
        </p:nvSpPr>
        <p:spPr>
          <a:xfrm>
            <a:off x="4724400" y="5943600"/>
            <a:ext cx="5334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 name="Rectangle 33"/>
          <p:cNvSpPr/>
          <p:nvPr/>
        </p:nvSpPr>
        <p:spPr>
          <a:xfrm>
            <a:off x="5429794" y="5791200"/>
            <a:ext cx="5334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5" name="Rectangle 34"/>
          <p:cNvSpPr/>
          <p:nvPr/>
        </p:nvSpPr>
        <p:spPr>
          <a:xfrm>
            <a:off x="3541116" y="4606834"/>
            <a:ext cx="5334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6" name="Rectangle 35"/>
          <p:cNvSpPr/>
          <p:nvPr/>
        </p:nvSpPr>
        <p:spPr>
          <a:xfrm>
            <a:off x="4683031" y="2815046"/>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7" name="Rectangle 36"/>
          <p:cNvSpPr/>
          <p:nvPr/>
        </p:nvSpPr>
        <p:spPr>
          <a:xfrm>
            <a:off x="3578130" y="2590800"/>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8" name="Rectangle 37"/>
          <p:cNvSpPr/>
          <p:nvPr/>
        </p:nvSpPr>
        <p:spPr>
          <a:xfrm>
            <a:off x="4357549" y="4432663"/>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9" name="Rectangle 38"/>
          <p:cNvSpPr/>
          <p:nvPr/>
        </p:nvSpPr>
        <p:spPr>
          <a:xfrm>
            <a:off x="4624248" y="4953000"/>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0" name="Rectangle 39"/>
          <p:cNvSpPr/>
          <p:nvPr/>
        </p:nvSpPr>
        <p:spPr>
          <a:xfrm>
            <a:off x="5648597" y="5142412"/>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1" name="Rectangle 40"/>
          <p:cNvSpPr/>
          <p:nvPr/>
        </p:nvSpPr>
        <p:spPr>
          <a:xfrm>
            <a:off x="4156162" y="3890554"/>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2" name="Rectangle 41"/>
          <p:cNvSpPr/>
          <p:nvPr/>
        </p:nvSpPr>
        <p:spPr>
          <a:xfrm>
            <a:off x="5497283" y="4221480"/>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cxnSp>
        <p:nvCxnSpPr>
          <p:cNvPr id="44" name="Straight Arrow Connector 43"/>
          <p:cNvCxnSpPr/>
          <p:nvPr/>
        </p:nvCxnSpPr>
        <p:spPr>
          <a:xfrm>
            <a:off x="2077006" y="1066800"/>
            <a:ext cx="1732994"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240761" y="1073498"/>
            <a:ext cx="1732994" cy="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6" name="Rectangle 45"/>
          <p:cNvSpPr/>
          <p:nvPr/>
        </p:nvSpPr>
        <p:spPr>
          <a:xfrm>
            <a:off x="7145379" y="3352800"/>
            <a:ext cx="533400" cy="4572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7" name="Rectangle 46"/>
          <p:cNvSpPr/>
          <p:nvPr/>
        </p:nvSpPr>
        <p:spPr>
          <a:xfrm>
            <a:off x="7704907" y="3370217"/>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8" name="Rectangle 47"/>
          <p:cNvSpPr/>
          <p:nvPr/>
        </p:nvSpPr>
        <p:spPr>
          <a:xfrm>
            <a:off x="7737563" y="5270863"/>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9" name="Rectangle 48"/>
          <p:cNvSpPr/>
          <p:nvPr/>
        </p:nvSpPr>
        <p:spPr>
          <a:xfrm>
            <a:off x="7971606" y="2403566"/>
            <a:ext cx="533400" cy="457200"/>
          </a:xfrm>
          <a:prstGeom prst="rect">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0" name="Rectangle 49"/>
          <p:cNvSpPr/>
          <p:nvPr/>
        </p:nvSpPr>
        <p:spPr>
          <a:xfrm>
            <a:off x="7159530" y="4813663"/>
            <a:ext cx="533400" cy="457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1" name="Rectangle 50"/>
          <p:cNvSpPr/>
          <p:nvPr/>
        </p:nvSpPr>
        <p:spPr>
          <a:xfrm>
            <a:off x="8270962" y="3352800"/>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2" name="Rectangle 51"/>
          <p:cNvSpPr/>
          <p:nvPr/>
        </p:nvSpPr>
        <p:spPr>
          <a:xfrm>
            <a:off x="7159530" y="5277394"/>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3" name="Rectangle 52"/>
          <p:cNvSpPr/>
          <p:nvPr/>
        </p:nvSpPr>
        <p:spPr>
          <a:xfrm>
            <a:off x="7145379" y="3844835"/>
            <a:ext cx="533400" cy="4572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4" name="Rectangle 53"/>
          <p:cNvSpPr/>
          <p:nvPr/>
        </p:nvSpPr>
        <p:spPr>
          <a:xfrm>
            <a:off x="8301442" y="3827417"/>
            <a:ext cx="5334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5" name="Rectangle 54"/>
          <p:cNvSpPr/>
          <p:nvPr/>
        </p:nvSpPr>
        <p:spPr>
          <a:xfrm>
            <a:off x="7678779" y="2895600"/>
            <a:ext cx="533400" cy="457200"/>
          </a:xfrm>
          <a:prstGeom prst="rect">
            <a:avLst/>
          </a:prstGeom>
          <a:solidFill>
            <a:srgbClr val="92D05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6" name="Rectangle 55"/>
          <p:cNvSpPr/>
          <p:nvPr/>
        </p:nvSpPr>
        <p:spPr>
          <a:xfrm>
            <a:off x="8270962" y="4800600"/>
            <a:ext cx="533400" cy="457200"/>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7" name="Rectangle 56"/>
          <p:cNvSpPr/>
          <p:nvPr/>
        </p:nvSpPr>
        <p:spPr>
          <a:xfrm>
            <a:off x="8281848" y="5270863"/>
            <a:ext cx="5334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8" name="Rectangle 57"/>
          <p:cNvSpPr/>
          <p:nvPr/>
        </p:nvSpPr>
        <p:spPr>
          <a:xfrm>
            <a:off x="7171506" y="4343400"/>
            <a:ext cx="533400" cy="457200"/>
          </a:xfrm>
          <a:prstGeom prst="rect">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59" name="Rectangle 58"/>
          <p:cNvSpPr/>
          <p:nvPr/>
        </p:nvSpPr>
        <p:spPr>
          <a:xfrm>
            <a:off x="8238306" y="2860766"/>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0" name="Rectangle 59"/>
          <p:cNvSpPr/>
          <p:nvPr/>
        </p:nvSpPr>
        <p:spPr>
          <a:xfrm>
            <a:off x="7145379" y="2884714"/>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1" name="Rectangle 60"/>
          <p:cNvSpPr/>
          <p:nvPr/>
        </p:nvSpPr>
        <p:spPr>
          <a:xfrm>
            <a:off x="7731031" y="4356463"/>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2" name="Rectangle 61"/>
          <p:cNvSpPr/>
          <p:nvPr/>
        </p:nvSpPr>
        <p:spPr>
          <a:xfrm>
            <a:off x="7712527" y="4813663"/>
            <a:ext cx="533400" cy="457200"/>
          </a:xfrm>
          <a:prstGeom prst="rect">
            <a:avLst/>
          </a:prstGeom>
          <a:solidFill>
            <a:schemeClr val="accent6">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3" name="Rectangle 62"/>
          <p:cNvSpPr/>
          <p:nvPr/>
        </p:nvSpPr>
        <p:spPr>
          <a:xfrm>
            <a:off x="7724501" y="3864429"/>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4" name="Rectangle 63"/>
          <p:cNvSpPr/>
          <p:nvPr/>
        </p:nvSpPr>
        <p:spPr>
          <a:xfrm>
            <a:off x="7380511" y="2412275"/>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65" name="Rectangle 64"/>
          <p:cNvSpPr/>
          <p:nvPr/>
        </p:nvSpPr>
        <p:spPr>
          <a:xfrm>
            <a:off x="8305801" y="4336869"/>
            <a:ext cx="533400" cy="457200"/>
          </a:xfrm>
          <a:prstGeom prst="rect">
            <a:avLst/>
          </a:prstGeom>
          <a:solidFill>
            <a:schemeClr val="tx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43" name="TextBox 42"/>
          <p:cNvSpPr txBox="1"/>
          <p:nvPr/>
        </p:nvSpPr>
        <p:spPr>
          <a:xfrm>
            <a:off x="3272790" y="1411908"/>
            <a:ext cx="3236316" cy="523220"/>
          </a:xfrm>
          <a:prstGeom prst="rect">
            <a:avLst/>
          </a:prstGeom>
          <a:noFill/>
        </p:spPr>
        <p:txBody>
          <a:bodyPr wrap="square" rtlCol="0">
            <a:spAutoFit/>
          </a:bodyPr>
          <a:lstStyle/>
          <a:p>
            <a:r>
              <a:rPr lang="en-US" sz="2800" b="1" i="1" dirty="0" smtClean="0"/>
              <a:t>(capacity to change)</a:t>
            </a:r>
            <a:endParaRPr lang="en-US" sz="2800" b="1" i="1" dirty="0"/>
          </a:p>
        </p:txBody>
      </p:sp>
    </p:spTree>
    <p:extLst>
      <p:ext uri="{BB962C8B-B14F-4D97-AF65-F5344CB8AC3E}">
        <p14:creationId xmlns:p14="http://schemas.microsoft.com/office/powerpoint/2010/main" val="999545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6" name="Three Levels of Change"/>
          <p:cNvSpPr txBox="1"/>
          <p:nvPr/>
        </p:nvSpPr>
        <p:spPr>
          <a:xfrm>
            <a:off x="457200" y="381000"/>
            <a:ext cx="4028347" cy="71801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88900" tIns="50799" rIns="88900" bIns="50799">
            <a:spAutoFit/>
          </a:bodyPr>
          <a:lstStyle>
            <a:lvl1pPr algn="l" defTabSz="650240">
              <a:defRPr sz="5688">
                <a:uFill>
                  <a:solidFill>
                    <a:srgbClr val="000000"/>
                  </a:solidFill>
                </a:uFill>
                <a:latin typeface="Helvetica"/>
                <a:ea typeface="Helvetica"/>
                <a:cs typeface="Helvetica"/>
                <a:sym typeface="Helvetica"/>
              </a:defRPr>
            </a:lvl1pPr>
          </a:lstStyle>
          <a:p>
            <a:pPr>
              <a:defRPr sz="2560" b="0"/>
            </a:pPr>
            <a:r>
              <a:rPr lang="en-US" sz="3999" b="1" dirty="0">
                <a:solidFill>
                  <a:srgbClr val="7030A0"/>
                </a:solidFill>
              </a:rPr>
              <a:t>Culture Busters</a:t>
            </a:r>
            <a:endParaRPr sz="3999" b="1" dirty="0">
              <a:solidFill>
                <a:srgbClr val="7030A0"/>
              </a:solidFill>
            </a:endParaRPr>
          </a:p>
        </p:txBody>
      </p:sp>
      <p:sp>
        <p:nvSpPr>
          <p:cNvPr id="2" name="TextBox 1"/>
          <p:cNvSpPr txBox="1"/>
          <p:nvPr/>
        </p:nvSpPr>
        <p:spPr>
          <a:xfrm>
            <a:off x="781544" y="2189960"/>
            <a:ext cx="7408005" cy="3318537"/>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35719" tIns="35719" rIns="35719" bIns="35719" numCol="1" spcCol="38100" rtlCol="0" anchor="ctr">
            <a:spAutoFit/>
          </a:bodyPr>
          <a:lstStyle/>
          <a:p>
            <a:pPr marL="571500" indent="-571500" defTabSz="410751" hangingPunct="0">
              <a:buFont typeface="Arial" panose="020B0604020202020204" pitchFamily="34" charset="0"/>
              <a:buChar char="•"/>
            </a:pPr>
            <a:r>
              <a:rPr lang="en-US" sz="4219" b="1" dirty="0">
                <a:solidFill>
                  <a:srgbClr val="00B050"/>
                </a:solidFill>
                <a:sym typeface="Helvetica Neue"/>
              </a:rPr>
              <a:t>Celebrate </a:t>
            </a:r>
            <a:r>
              <a:rPr lang="en-US" sz="4219" b="1" dirty="0" smtClean="0">
                <a:solidFill>
                  <a:srgbClr val="00B050"/>
                </a:solidFill>
                <a:sym typeface="Helvetica Neue"/>
              </a:rPr>
              <a:t>Monday</a:t>
            </a:r>
          </a:p>
          <a:p>
            <a:pPr defTabSz="410751" hangingPunct="0"/>
            <a:r>
              <a:rPr lang="en-US" sz="4219" b="1" dirty="0" smtClean="0">
                <a:solidFill>
                  <a:srgbClr val="00B050"/>
                </a:solidFill>
                <a:sym typeface="Helvetica Neue"/>
              </a:rPr>
              <a:t>         </a:t>
            </a:r>
            <a:r>
              <a:rPr lang="en-US" sz="4219" b="1" dirty="0" smtClean="0">
                <a:solidFill>
                  <a:srgbClr val="7030A0"/>
                </a:solidFill>
                <a:sym typeface="Helvetica Neue"/>
              </a:rPr>
              <a:t>#</a:t>
            </a:r>
            <a:r>
              <a:rPr lang="en-US" sz="4219" b="1" dirty="0" err="1" smtClean="0">
                <a:solidFill>
                  <a:srgbClr val="7030A0"/>
                </a:solidFill>
                <a:sym typeface="Helvetica Neue"/>
              </a:rPr>
              <a:t>celebratemondays</a:t>
            </a:r>
            <a:endParaRPr lang="en-US" sz="4219" b="1" dirty="0">
              <a:solidFill>
                <a:srgbClr val="7030A0"/>
              </a:solidFill>
              <a:sym typeface="Helvetica Neue"/>
            </a:endParaRPr>
          </a:p>
          <a:p>
            <a:pPr marL="571500" indent="-571500" defTabSz="410751" hangingPunct="0">
              <a:buFont typeface="Arial" panose="020B0604020202020204" pitchFamily="34" charset="0"/>
              <a:buChar char="•"/>
            </a:pPr>
            <a:r>
              <a:rPr lang="en-US" sz="4219" dirty="0">
                <a:solidFill>
                  <a:schemeClr val="accent2">
                    <a:lumMod val="75000"/>
                  </a:schemeClr>
                </a:solidFill>
              </a:rPr>
              <a:t>Have fun in </a:t>
            </a:r>
            <a:r>
              <a:rPr lang="en-US" sz="4219" dirty="0" smtClean="0">
                <a:solidFill>
                  <a:schemeClr val="accent2">
                    <a:lumMod val="75000"/>
                  </a:schemeClr>
                </a:solidFill>
              </a:rPr>
              <a:t>(faculty) </a:t>
            </a:r>
            <a:r>
              <a:rPr lang="en-US" sz="4219" dirty="0">
                <a:solidFill>
                  <a:schemeClr val="accent2">
                    <a:lumMod val="75000"/>
                  </a:schemeClr>
                </a:solidFill>
              </a:rPr>
              <a:t>meetings</a:t>
            </a:r>
          </a:p>
          <a:p>
            <a:pPr marL="571500" indent="-571500" defTabSz="410751" hangingPunct="0">
              <a:buFont typeface="Arial" panose="020B0604020202020204" pitchFamily="34" charset="0"/>
              <a:buChar char="•"/>
            </a:pPr>
            <a:r>
              <a:rPr lang="en-US" sz="4219" b="1" dirty="0" smtClean="0">
                <a:solidFill>
                  <a:schemeClr val="accent5">
                    <a:lumMod val="75000"/>
                  </a:schemeClr>
                </a:solidFill>
                <a:sym typeface="Helvetica Neue"/>
              </a:rPr>
              <a:t>Role-play </a:t>
            </a:r>
            <a:r>
              <a:rPr lang="en-US" sz="4219" b="1" dirty="0">
                <a:solidFill>
                  <a:schemeClr val="accent5">
                    <a:lumMod val="75000"/>
                  </a:schemeClr>
                </a:solidFill>
                <a:sym typeface="Helvetica Neue"/>
              </a:rPr>
              <a:t>bad behaviors</a:t>
            </a:r>
          </a:p>
          <a:p>
            <a:pPr marL="571500" indent="-571500" defTabSz="410751" hangingPunct="0">
              <a:buFont typeface="Arial" panose="020B0604020202020204" pitchFamily="34" charset="0"/>
              <a:buChar char="•"/>
            </a:pPr>
            <a:r>
              <a:rPr lang="en-US" sz="4219" dirty="0">
                <a:solidFill>
                  <a:schemeClr val="bg2">
                    <a:lumMod val="50000"/>
                  </a:schemeClr>
                </a:solidFill>
              </a:rPr>
              <a:t>Visit another </a:t>
            </a:r>
            <a:r>
              <a:rPr lang="en-US" sz="4219" dirty="0" smtClean="0">
                <a:solidFill>
                  <a:schemeClr val="bg2">
                    <a:lumMod val="50000"/>
                  </a:schemeClr>
                </a:solidFill>
              </a:rPr>
              <a:t>school</a:t>
            </a:r>
            <a:endParaRPr lang="en-US" sz="4219" dirty="0">
              <a:solidFill>
                <a:schemeClr val="bg2">
                  <a:lumMod val="50000"/>
                </a:schemeClr>
              </a:solidFill>
            </a:endParaRPr>
          </a:p>
        </p:txBody>
      </p:sp>
      <p:sp>
        <p:nvSpPr>
          <p:cNvPr id="3" name="TextBox 2"/>
          <p:cNvSpPr txBox="1"/>
          <p:nvPr/>
        </p:nvSpPr>
        <p:spPr>
          <a:xfrm>
            <a:off x="838200" y="1143000"/>
            <a:ext cx="7086600" cy="707886"/>
          </a:xfrm>
          <a:prstGeom prst="rect">
            <a:avLst/>
          </a:prstGeom>
          <a:noFill/>
        </p:spPr>
        <p:txBody>
          <a:bodyPr wrap="square" rtlCol="0">
            <a:spAutoFit/>
          </a:bodyPr>
          <a:lstStyle/>
          <a:p>
            <a:r>
              <a:rPr lang="en-US" sz="4000" i="1" dirty="0" smtClean="0">
                <a:solidFill>
                  <a:srgbClr val="FF0000"/>
                </a:solidFill>
              </a:rPr>
              <a:t>Testing its strength</a:t>
            </a:r>
            <a:endParaRPr lang="en-US" sz="4000" i="1" dirty="0">
              <a:solidFill>
                <a:srgbClr val="FF0000"/>
              </a:solidFill>
            </a:endParaRPr>
          </a:p>
        </p:txBody>
      </p:sp>
    </p:spTree>
    <p:extLst>
      <p:ext uri="{BB962C8B-B14F-4D97-AF65-F5344CB8AC3E}">
        <p14:creationId xmlns:p14="http://schemas.microsoft.com/office/powerpoint/2010/main" val="484261634"/>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9" name="Rectangle 358"/>
          <p:cNvSpPr/>
          <p:nvPr/>
        </p:nvSpPr>
        <p:spPr>
          <a:xfrm>
            <a:off x="473227" y="5876879"/>
            <a:ext cx="4098774" cy="794196"/>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8" name="Rectangle 357"/>
          <p:cNvSpPr/>
          <p:nvPr/>
        </p:nvSpPr>
        <p:spPr>
          <a:xfrm>
            <a:off x="473227" y="4876800"/>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7" name="Rectangle 356"/>
          <p:cNvSpPr/>
          <p:nvPr/>
        </p:nvSpPr>
        <p:spPr>
          <a:xfrm>
            <a:off x="457200" y="3886200"/>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6" name="Rectangle 355"/>
          <p:cNvSpPr/>
          <p:nvPr/>
        </p:nvSpPr>
        <p:spPr>
          <a:xfrm>
            <a:off x="489680" y="2971800"/>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5" name="Rectangle 354"/>
          <p:cNvSpPr/>
          <p:nvPr/>
        </p:nvSpPr>
        <p:spPr>
          <a:xfrm>
            <a:off x="484851" y="1981201"/>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4" name="Rectangle 353"/>
          <p:cNvSpPr/>
          <p:nvPr/>
        </p:nvSpPr>
        <p:spPr>
          <a:xfrm>
            <a:off x="480273" y="946014"/>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3" name="Rectangle 352"/>
          <p:cNvSpPr/>
          <p:nvPr/>
        </p:nvSpPr>
        <p:spPr>
          <a:xfrm>
            <a:off x="4825205" y="953840"/>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2" name="Rectangle 351"/>
          <p:cNvSpPr/>
          <p:nvPr/>
        </p:nvSpPr>
        <p:spPr>
          <a:xfrm>
            <a:off x="4816541" y="1990678"/>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1" name="Rectangle 350"/>
          <p:cNvSpPr/>
          <p:nvPr/>
        </p:nvSpPr>
        <p:spPr>
          <a:xfrm>
            <a:off x="4807338" y="2985889"/>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50" name="Rectangle 349"/>
          <p:cNvSpPr/>
          <p:nvPr/>
        </p:nvSpPr>
        <p:spPr>
          <a:xfrm>
            <a:off x="4816115" y="3886200"/>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dirty="0"/>
          </a:p>
        </p:txBody>
      </p:sp>
      <p:sp>
        <p:nvSpPr>
          <p:cNvPr id="349" name="Rectangle 348"/>
          <p:cNvSpPr/>
          <p:nvPr/>
        </p:nvSpPr>
        <p:spPr>
          <a:xfrm>
            <a:off x="4819341" y="4876800"/>
            <a:ext cx="4098774" cy="752522"/>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30" name="Rectangle 29"/>
          <p:cNvSpPr/>
          <p:nvPr/>
        </p:nvSpPr>
        <p:spPr>
          <a:xfrm>
            <a:off x="4808539" y="5889188"/>
            <a:ext cx="4098774" cy="797083"/>
          </a:xfrm>
          <a:prstGeom prst="rect">
            <a:avLst/>
          </a:prstGeom>
          <a:solidFill>
            <a:schemeClr val="bg1">
              <a:lumMod val="85000"/>
              <a:alpha val="41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grpSp>
        <p:nvGrpSpPr>
          <p:cNvPr id="2" name="Group 2"/>
          <p:cNvGrpSpPr>
            <a:grpSpLocks/>
          </p:cNvGrpSpPr>
          <p:nvPr/>
        </p:nvGrpSpPr>
        <p:grpSpPr bwMode="auto">
          <a:xfrm>
            <a:off x="479424" y="1944688"/>
            <a:ext cx="4102100" cy="784225"/>
            <a:chOff x="196" y="1134"/>
            <a:chExt cx="2584" cy="494"/>
          </a:xfrm>
        </p:grpSpPr>
        <p:sp>
          <p:nvSpPr>
            <p:cNvPr id="3" name="Rectangle 3"/>
            <p:cNvSpPr>
              <a:spLocks noChangeArrowheads="1"/>
            </p:cNvSpPr>
            <p:nvPr/>
          </p:nvSpPr>
          <p:spPr bwMode="auto">
            <a:xfrm>
              <a:off x="751" y="1134"/>
              <a:ext cx="1435" cy="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RITUALS</a:t>
              </a:r>
            </a:p>
            <a:p>
              <a:pPr algn="ctr"/>
              <a:r>
                <a:rPr lang="en-US" altLang="en-US" sz="1266" dirty="0" smtClean="0">
                  <a:latin typeface="Times New Roman" pitchFamily="18" charset="0"/>
                </a:rPr>
                <a:t>(what we do all the time, habits</a:t>
              </a:r>
              <a:r>
                <a:rPr lang="en-US" altLang="en-US" sz="1266" dirty="0">
                  <a:latin typeface="Times New Roman" pitchFamily="18" charset="0"/>
                </a:rPr>
                <a:t>)</a:t>
              </a:r>
            </a:p>
          </p:txBody>
        </p:sp>
        <p:sp>
          <p:nvSpPr>
            <p:cNvPr id="4" name="Rectangle 4"/>
            <p:cNvSpPr>
              <a:spLocks noChangeArrowheads="1"/>
            </p:cNvSpPr>
            <p:nvPr/>
          </p:nvSpPr>
          <p:spPr bwMode="auto">
            <a:xfrm>
              <a:off x="196" y="1156"/>
              <a:ext cx="2584" cy="4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grpSp>
      <p:grpSp>
        <p:nvGrpSpPr>
          <p:cNvPr id="5" name="Group 5"/>
          <p:cNvGrpSpPr>
            <a:grpSpLocks/>
          </p:cNvGrpSpPr>
          <p:nvPr/>
        </p:nvGrpSpPr>
        <p:grpSpPr bwMode="auto">
          <a:xfrm>
            <a:off x="479426" y="2955926"/>
            <a:ext cx="4102101" cy="763587"/>
            <a:chOff x="196" y="1771"/>
            <a:chExt cx="2584" cy="481"/>
          </a:xfrm>
        </p:grpSpPr>
        <p:sp>
          <p:nvSpPr>
            <p:cNvPr id="6" name="Rectangle 6"/>
            <p:cNvSpPr>
              <a:spLocks noChangeArrowheads="1"/>
            </p:cNvSpPr>
            <p:nvPr/>
          </p:nvSpPr>
          <p:spPr bwMode="auto">
            <a:xfrm>
              <a:off x="713" y="1771"/>
              <a:ext cx="1403" cy="4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400" dirty="0">
                  <a:latin typeface="Times New Roman" pitchFamily="18" charset="0"/>
                </a:rPr>
                <a:t>CEREMONIES </a:t>
              </a:r>
            </a:p>
            <a:p>
              <a:pPr algn="ctr"/>
              <a:r>
                <a:rPr lang="en-US" altLang="en-US" sz="1266" dirty="0" smtClean="0">
                  <a:latin typeface="Times New Roman" pitchFamily="18" charset="0"/>
                </a:rPr>
                <a:t>(what we make a big deal over)</a:t>
              </a:r>
              <a:endParaRPr lang="en-US" altLang="en-US" sz="1266" dirty="0">
                <a:latin typeface="Times New Roman" pitchFamily="18" charset="0"/>
              </a:endParaRPr>
            </a:p>
          </p:txBody>
        </p:sp>
        <p:sp>
          <p:nvSpPr>
            <p:cNvPr id="7" name="Rectangle 7"/>
            <p:cNvSpPr>
              <a:spLocks noChangeArrowheads="1"/>
            </p:cNvSpPr>
            <p:nvPr/>
          </p:nvSpPr>
          <p:spPr bwMode="auto">
            <a:xfrm>
              <a:off x="196" y="1780"/>
              <a:ext cx="2584" cy="4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grpSp>
      <p:grpSp>
        <p:nvGrpSpPr>
          <p:cNvPr id="8" name="Group 8"/>
          <p:cNvGrpSpPr>
            <a:grpSpLocks/>
          </p:cNvGrpSpPr>
          <p:nvPr/>
        </p:nvGrpSpPr>
        <p:grpSpPr bwMode="auto">
          <a:xfrm>
            <a:off x="442914" y="3871913"/>
            <a:ext cx="4124325" cy="771525"/>
            <a:chOff x="182" y="2390"/>
            <a:chExt cx="2598" cy="486"/>
          </a:xfrm>
        </p:grpSpPr>
        <p:sp>
          <p:nvSpPr>
            <p:cNvPr id="9" name="Rectangle 9"/>
            <p:cNvSpPr>
              <a:spLocks noChangeArrowheads="1"/>
            </p:cNvSpPr>
            <p:nvPr/>
          </p:nvSpPr>
          <p:spPr bwMode="auto">
            <a:xfrm>
              <a:off x="182" y="2390"/>
              <a:ext cx="115" cy="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endParaRPr lang="en-US" altLang="en-US" sz="1600" dirty="0">
                <a:latin typeface="Times New Roman" pitchFamily="18" charset="0"/>
              </a:endParaRPr>
            </a:p>
          </p:txBody>
        </p:sp>
        <p:sp>
          <p:nvSpPr>
            <p:cNvPr id="10" name="Rectangle 10"/>
            <p:cNvSpPr>
              <a:spLocks noChangeArrowheads="1"/>
            </p:cNvSpPr>
            <p:nvPr/>
          </p:nvSpPr>
          <p:spPr bwMode="auto">
            <a:xfrm>
              <a:off x="196" y="2404"/>
              <a:ext cx="2584" cy="47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grpSp>
      <p:sp>
        <p:nvSpPr>
          <p:cNvPr id="11" name="Rectangle 11"/>
          <p:cNvSpPr>
            <a:spLocks noChangeArrowheads="1"/>
          </p:cNvSpPr>
          <p:nvPr/>
        </p:nvSpPr>
        <p:spPr bwMode="auto">
          <a:xfrm>
            <a:off x="1648062" y="4877694"/>
            <a:ext cx="1780938"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CLIMATE</a:t>
            </a:r>
            <a:r>
              <a:rPr lang="en-US" altLang="en-US" sz="2000" dirty="0">
                <a:latin typeface="Times New Roman" pitchFamily="18" charset="0"/>
              </a:rPr>
              <a:t> </a:t>
            </a:r>
          </a:p>
          <a:p>
            <a:pPr algn="ctr"/>
            <a:r>
              <a:rPr lang="en-US" altLang="en-US" sz="1266" dirty="0">
                <a:latin typeface="Times New Roman" pitchFamily="18" charset="0"/>
              </a:rPr>
              <a:t>(the feeling of the place)</a:t>
            </a:r>
          </a:p>
        </p:txBody>
      </p:sp>
      <p:sp>
        <p:nvSpPr>
          <p:cNvPr id="12" name="Rectangle 12"/>
          <p:cNvSpPr>
            <a:spLocks noChangeArrowheads="1"/>
          </p:cNvSpPr>
          <p:nvPr/>
        </p:nvSpPr>
        <p:spPr bwMode="auto">
          <a:xfrm>
            <a:off x="465138" y="4870450"/>
            <a:ext cx="4102100"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13" name="Rectangle 13"/>
          <p:cNvSpPr>
            <a:spLocks noChangeArrowheads="1"/>
          </p:cNvSpPr>
          <p:nvPr/>
        </p:nvSpPr>
        <p:spPr bwMode="auto">
          <a:xfrm>
            <a:off x="907328" y="5881689"/>
            <a:ext cx="3269166"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smtClean="0">
                <a:latin typeface="Times New Roman" pitchFamily="18" charset="0"/>
              </a:rPr>
              <a:t>PROBLEM SOLVING</a:t>
            </a:r>
            <a:r>
              <a:rPr lang="en-US" altLang="en-US" sz="2400" dirty="0" smtClean="0">
                <a:latin typeface="Times New Roman" pitchFamily="18" charset="0"/>
              </a:rPr>
              <a:t> </a:t>
            </a:r>
            <a:endParaRPr lang="en-US" altLang="en-US" sz="2400" dirty="0">
              <a:latin typeface="Times New Roman" pitchFamily="18" charset="0"/>
            </a:endParaRPr>
          </a:p>
          <a:p>
            <a:pPr algn="ctr"/>
            <a:r>
              <a:rPr lang="en-US" altLang="en-US" sz="1266" dirty="0" smtClean="0">
                <a:latin typeface="Times New Roman" pitchFamily="18" charset="0"/>
              </a:rPr>
              <a:t>(how we identify and solve problems)</a:t>
            </a:r>
            <a:endParaRPr lang="en-US" altLang="en-US" sz="1266" dirty="0">
              <a:latin typeface="Times New Roman" pitchFamily="18" charset="0"/>
            </a:endParaRPr>
          </a:p>
        </p:txBody>
      </p:sp>
      <p:sp>
        <p:nvSpPr>
          <p:cNvPr id="14" name="Rectangle 14"/>
          <p:cNvSpPr>
            <a:spLocks noChangeArrowheads="1"/>
          </p:cNvSpPr>
          <p:nvPr/>
        </p:nvSpPr>
        <p:spPr bwMode="auto">
          <a:xfrm>
            <a:off x="465138" y="5875338"/>
            <a:ext cx="4102100" cy="8255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15" name="Rectangle 15"/>
          <p:cNvSpPr>
            <a:spLocks noChangeArrowheads="1"/>
          </p:cNvSpPr>
          <p:nvPr/>
        </p:nvSpPr>
        <p:spPr bwMode="auto">
          <a:xfrm>
            <a:off x="6016996" y="5928570"/>
            <a:ext cx="1603004"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STORIES</a:t>
            </a:r>
            <a:r>
              <a:rPr lang="en-US" altLang="en-US" sz="2400" dirty="0">
                <a:solidFill>
                  <a:srgbClr val="FF0000"/>
                </a:solidFill>
                <a:latin typeface="Times New Roman" pitchFamily="18" charset="0"/>
              </a:rPr>
              <a:t> </a:t>
            </a:r>
          </a:p>
          <a:p>
            <a:pPr algn="ctr"/>
            <a:r>
              <a:rPr lang="en-US" altLang="en-US" sz="1266" dirty="0">
                <a:latin typeface="Times New Roman" pitchFamily="18" charset="0"/>
              </a:rPr>
              <a:t>(what we tell rookies)</a:t>
            </a:r>
          </a:p>
        </p:txBody>
      </p:sp>
      <p:sp>
        <p:nvSpPr>
          <p:cNvPr id="16" name="Rectangle 16"/>
          <p:cNvSpPr>
            <a:spLocks noChangeArrowheads="1"/>
          </p:cNvSpPr>
          <p:nvPr/>
        </p:nvSpPr>
        <p:spPr bwMode="auto">
          <a:xfrm>
            <a:off x="4808539" y="5875338"/>
            <a:ext cx="4103687" cy="8255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17" name="Rectangle 18"/>
          <p:cNvSpPr>
            <a:spLocks noChangeArrowheads="1"/>
          </p:cNvSpPr>
          <p:nvPr/>
        </p:nvSpPr>
        <p:spPr bwMode="auto">
          <a:xfrm>
            <a:off x="4808539" y="4884738"/>
            <a:ext cx="4103687"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18" name="Rectangle 19"/>
          <p:cNvSpPr>
            <a:spLocks noChangeArrowheads="1"/>
          </p:cNvSpPr>
          <p:nvPr/>
        </p:nvSpPr>
        <p:spPr bwMode="auto">
          <a:xfrm>
            <a:off x="5981730" y="3900489"/>
            <a:ext cx="1638270"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HEROES</a:t>
            </a:r>
            <a:r>
              <a:rPr lang="en-US" altLang="en-US" sz="2400" dirty="0">
                <a:latin typeface="Times New Roman" pitchFamily="18" charset="0"/>
              </a:rPr>
              <a:t> </a:t>
            </a:r>
          </a:p>
          <a:p>
            <a:pPr algn="ctr"/>
            <a:r>
              <a:rPr lang="en-US" altLang="en-US" sz="1266" dirty="0">
                <a:latin typeface="Times New Roman" pitchFamily="18" charset="0"/>
              </a:rPr>
              <a:t>(who are we proud of)</a:t>
            </a:r>
          </a:p>
        </p:txBody>
      </p:sp>
      <p:sp>
        <p:nvSpPr>
          <p:cNvPr id="19" name="Rectangle 20"/>
          <p:cNvSpPr>
            <a:spLocks noChangeArrowheads="1"/>
          </p:cNvSpPr>
          <p:nvPr/>
        </p:nvSpPr>
        <p:spPr bwMode="auto">
          <a:xfrm>
            <a:off x="4808539" y="3894139"/>
            <a:ext cx="4103687"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20" name="Rectangle 21"/>
          <p:cNvSpPr>
            <a:spLocks noChangeArrowheads="1"/>
          </p:cNvSpPr>
          <p:nvPr/>
        </p:nvSpPr>
        <p:spPr bwMode="auto">
          <a:xfrm>
            <a:off x="5867400" y="2991893"/>
            <a:ext cx="1793762"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SYMBOLS</a:t>
            </a:r>
            <a:r>
              <a:rPr lang="en-US" altLang="en-US" sz="2400" dirty="0">
                <a:latin typeface="Times New Roman" pitchFamily="18" charset="0"/>
              </a:rPr>
              <a:t> </a:t>
            </a:r>
          </a:p>
          <a:p>
            <a:pPr algn="ctr"/>
            <a:r>
              <a:rPr lang="en-US" altLang="en-US" sz="1266" dirty="0" smtClean="0">
                <a:latin typeface="Times New Roman" pitchFamily="18" charset="0"/>
              </a:rPr>
              <a:t>(trophies, mascot, flags)</a:t>
            </a:r>
            <a:endParaRPr lang="en-US" altLang="en-US" sz="1266" dirty="0">
              <a:latin typeface="Times New Roman" pitchFamily="18" charset="0"/>
            </a:endParaRPr>
          </a:p>
        </p:txBody>
      </p:sp>
      <p:sp>
        <p:nvSpPr>
          <p:cNvPr id="21" name="Rectangle 22"/>
          <p:cNvSpPr>
            <a:spLocks noChangeArrowheads="1"/>
          </p:cNvSpPr>
          <p:nvPr/>
        </p:nvSpPr>
        <p:spPr bwMode="auto">
          <a:xfrm>
            <a:off x="4808539" y="2984500"/>
            <a:ext cx="4103687"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22" name="Rectangle 23"/>
          <p:cNvSpPr>
            <a:spLocks noChangeArrowheads="1"/>
          </p:cNvSpPr>
          <p:nvPr/>
        </p:nvSpPr>
        <p:spPr bwMode="auto">
          <a:xfrm>
            <a:off x="5732866" y="1995489"/>
            <a:ext cx="2061463"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LANGUAGE</a:t>
            </a:r>
            <a:r>
              <a:rPr lang="en-US" altLang="en-US" sz="2400" dirty="0">
                <a:latin typeface="Times New Roman" pitchFamily="18" charset="0"/>
              </a:rPr>
              <a:t> </a:t>
            </a:r>
          </a:p>
          <a:p>
            <a:pPr algn="ctr"/>
            <a:r>
              <a:rPr lang="en-US" altLang="en-US" sz="1266" dirty="0">
                <a:latin typeface="Times New Roman" pitchFamily="18" charset="0"/>
              </a:rPr>
              <a:t>(local jargon, humor)</a:t>
            </a:r>
          </a:p>
        </p:txBody>
      </p:sp>
      <p:sp>
        <p:nvSpPr>
          <p:cNvPr id="23" name="Rectangle 24"/>
          <p:cNvSpPr>
            <a:spLocks noChangeArrowheads="1"/>
          </p:cNvSpPr>
          <p:nvPr/>
        </p:nvSpPr>
        <p:spPr bwMode="auto">
          <a:xfrm>
            <a:off x="4808539" y="1993900"/>
            <a:ext cx="4103687"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24" name="Text Box 25"/>
          <p:cNvSpPr txBox="1">
            <a:spLocks noChangeArrowheads="1"/>
          </p:cNvSpPr>
          <p:nvPr/>
        </p:nvSpPr>
        <p:spPr bwMode="auto">
          <a:xfrm>
            <a:off x="457200" y="191869"/>
            <a:ext cx="868045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3600" b="1" dirty="0">
                <a:latin typeface="+mn-lt"/>
              </a:rPr>
              <a:t>The Elements of Org. Culture</a:t>
            </a:r>
          </a:p>
        </p:txBody>
      </p:sp>
      <p:sp>
        <p:nvSpPr>
          <p:cNvPr id="25" name="Rectangle 26"/>
          <p:cNvSpPr>
            <a:spLocks noChangeArrowheads="1"/>
          </p:cNvSpPr>
          <p:nvPr/>
        </p:nvSpPr>
        <p:spPr bwMode="auto">
          <a:xfrm>
            <a:off x="1278098" y="948241"/>
            <a:ext cx="2338783"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VISION</a:t>
            </a:r>
            <a:r>
              <a:rPr lang="en-US" altLang="en-US" sz="2400" dirty="0">
                <a:latin typeface="Times New Roman" pitchFamily="18" charset="0"/>
              </a:rPr>
              <a:t> </a:t>
            </a:r>
          </a:p>
          <a:p>
            <a:pPr algn="ctr"/>
            <a:r>
              <a:rPr lang="en-US" altLang="en-US" sz="1266" dirty="0">
                <a:latin typeface="Times New Roman" pitchFamily="18" charset="0"/>
              </a:rPr>
              <a:t>(what do people look forward to)</a:t>
            </a:r>
          </a:p>
        </p:txBody>
      </p:sp>
      <p:sp>
        <p:nvSpPr>
          <p:cNvPr id="26" name="Rectangle 27"/>
          <p:cNvSpPr>
            <a:spLocks noChangeArrowheads="1"/>
          </p:cNvSpPr>
          <p:nvPr/>
        </p:nvSpPr>
        <p:spPr bwMode="auto">
          <a:xfrm>
            <a:off x="469900" y="955675"/>
            <a:ext cx="4102100"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27" name="Rectangle 28"/>
          <p:cNvSpPr>
            <a:spLocks noChangeArrowheads="1"/>
          </p:cNvSpPr>
          <p:nvPr/>
        </p:nvSpPr>
        <p:spPr bwMode="auto">
          <a:xfrm>
            <a:off x="5950414" y="935733"/>
            <a:ext cx="1593386" cy="6740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wrap="none"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531" dirty="0">
                <a:latin typeface="Times New Roman" pitchFamily="18" charset="0"/>
              </a:rPr>
              <a:t>MISSION</a:t>
            </a:r>
            <a:r>
              <a:rPr lang="en-US" altLang="en-US" sz="2400" dirty="0">
                <a:latin typeface="Times New Roman" pitchFamily="18" charset="0"/>
              </a:rPr>
              <a:t> </a:t>
            </a:r>
          </a:p>
          <a:p>
            <a:pPr algn="ctr"/>
            <a:r>
              <a:rPr lang="en-US" altLang="en-US" sz="1266" dirty="0">
                <a:latin typeface="Times New Roman" pitchFamily="18" charset="0"/>
              </a:rPr>
              <a:t>(why are we here)</a:t>
            </a:r>
          </a:p>
        </p:txBody>
      </p:sp>
      <p:sp>
        <p:nvSpPr>
          <p:cNvPr id="28" name="Rectangle 29"/>
          <p:cNvSpPr>
            <a:spLocks noChangeArrowheads="1"/>
          </p:cNvSpPr>
          <p:nvPr/>
        </p:nvSpPr>
        <p:spPr bwMode="auto">
          <a:xfrm>
            <a:off x="4824413" y="950914"/>
            <a:ext cx="4102100" cy="74930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2400" dirty="0"/>
          </a:p>
        </p:txBody>
      </p:sp>
      <p:sp>
        <p:nvSpPr>
          <p:cNvPr id="29" name="Text Box 30"/>
          <p:cNvSpPr txBox="1">
            <a:spLocks noChangeArrowheads="1"/>
          </p:cNvSpPr>
          <p:nvPr/>
        </p:nvSpPr>
        <p:spPr bwMode="auto">
          <a:xfrm>
            <a:off x="5494339" y="741364"/>
            <a:ext cx="3071812"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endParaRPr lang="en-US" altLang="en-US" sz="2400" dirty="0"/>
          </a:p>
        </p:txBody>
      </p:sp>
      <p:sp>
        <p:nvSpPr>
          <p:cNvPr id="31" name="TextBox 1"/>
          <p:cNvSpPr txBox="1">
            <a:spLocks noChangeArrowheads="1"/>
          </p:cNvSpPr>
          <p:nvPr/>
        </p:nvSpPr>
        <p:spPr bwMode="auto">
          <a:xfrm>
            <a:off x="4824414" y="4876801"/>
            <a:ext cx="3862387" cy="6765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531" dirty="0">
                <a:latin typeface="Times New Roman" pitchFamily="18" charset="0"/>
                <a:cs typeface="Times New Roman" pitchFamily="18" charset="0"/>
              </a:rPr>
              <a:t>NORMS</a:t>
            </a:r>
            <a:r>
              <a:rPr lang="en-US" altLang="en-US" sz="2400" dirty="0">
                <a:latin typeface="Times New Roman" pitchFamily="18" charset="0"/>
                <a:cs typeface="Times New Roman" pitchFamily="18" charset="0"/>
              </a:rPr>
              <a:t> </a:t>
            </a:r>
          </a:p>
          <a:p>
            <a:pPr algn="ctr" eaLnBrk="1" hangingPunct="1"/>
            <a:r>
              <a:rPr lang="en-US" altLang="en-US" sz="1266" dirty="0">
                <a:latin typeface="Times New Roman" pitchFamily="18" charset="0"/>
                <a:cs typeface="Times New Roman" pitchFamily="18" charset="0"/>
              </a:rPr>
              <a:t>(unwritten rules)</a:t>
            </a:r>
          </a:p>
        </p:txBody>
      </p:sp>
      <p:sp>
        <p:nvSpPr>
          <p:cNvPr id="32" name="Rectangle 17"/>
          <p:cNvSpPr>
            <a:spLocks noChangeArrowheads="1"/>
          </p:cNvSpPr>
          <p:nvPr/>
        </p:nvSpPr>
        <p:spPr bwMode="auto">
          <a:xfrm>
            <a:off x="457200" y="3900487"/>
            <a:ext cx="4191000" cy="653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lIns="90488" tIns="44450" rIns="90488" bIns="44450">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r>
              <a:rPr lang="en-US" altLang="en-US" sz="2400" dirty="0">
                <a:latin typeface="Times New Roman" pitchFamily="18" charset="0"/>
              </a:rPr>
              <a:t>VALUES &amp; BELIEFS </a:t>
            </a:r>
          </a:p>
          <a:p>
            <a:pPr algn="ctr"/>
            <a:r>
              <a:rPr lang="en-US" altLang="en-US" sz="1266" dirty="0">
                <a:latin typeface="Times New Roman" pitchFamily="18" charset="0"/>
              </a:rPr>
              <a:t>(what’s really important and why)</a:t>
            </a:r>
          </a:p>
        </p:txBody>
      </p:sp>
    </p:spTree>
    <p:extLst>
      <p:ext uri="{BB962C8B-B14F-4D97-AF65-F5344CB8AC3E}">
        <p14:creationId xmlns:p14="http://schemas.microsoft.com/office/powerpoint/2010/main" val="32671407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13049</TotalTime>
  <Words>4902</Words>
  <Application>Microsoft Office PowerPoint</Application>
  <PresentationFormat>On-screen Show (4:3)</PresentationFormat>
  <Paragraphs>1118</Paragraphs>
  <Slides>69</Slides>
  <Notes>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69</vt:i4>
      </vt:variant>
    </vt:vector>
  </HeadingPairs>
  <TitlesOfParts>
    <vt:vector size="77" baseType="lpstr">
      <vt:lpstr>Arial</vt:lpstr>
      <vt:lpstr>Calibri</vt:lpstr>
      <vt:lpstr>Goudy</vt:lpstr>
      <vt:lpstr>Helvetica</vt:lpstr>
      <vt:lpstr>Helvetica Light</vt:lpstr>
      <vt:lpstr>Helvetica Neue</vt:lpstr>
      <vt:lpstr>Times New Roman</vt:lpstr>
      <vt:lpstr>Office Theme</vt:lpstr>
      <vt:lpstr>PowerPoint Presentation</vt:lpstr>
      <vt:lpstr>…schools where teachers talk about student achievement when they do not have to.</vt:lpstr>
      <vt:lpstr>PowerPoint Presentation</vt:lpstr>
      <vt:lpstr>PowerPoint Presentation</vt:lpstr>
      <vt:lpstr>How do we know something is part of the culture? </vt:lpstr>
      <vt:lpstr>PowerPoint Presentation</vt:lpstr>
      <vt:lpstr>strong               weak                  strong</vt:lpstr>
      <vt:lpstr>PowerPoint Presentation</vt:lpstr>
      <vt:lpstr>PowerPoint Presentation</vt:lpstr>
      <vt:lpstr>PowerPoint Presentation</vt:lpstr>
      <vt:lpstr>PowerPoint Presentation</vt:lpstr>
      <vt:lpstr>If we change today, we change the climate. If we never change back, we change the culture.</vt:lpstr>
      <vt:lpstr>  In any organization you cannot create a culture.   There is already one there.  There is never a blank slate.</vt:lpstr>
      <vt:lpstr>Ineffective cultures let the wrong things matter.</vt:lpstr>
      <vt:lpstr>Culture is simply peer pressure for adults.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 leader doesn't determine the culture, the person who determines the culture is the leader.</vt:lpstr>
      <vt:lpstr>PowerPoint Presentation</vt:lpstr>
      <vt:lpstr>A few reasons why cultures  do not change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We are not searching for the perfect culture, we are searching for the right culture.</vt:lpstr>
      <vt:lpstr>PowerPoint Presentation</vt:lpstr>
      <vt:lpstr>PowerPoint Presentation</vt:lpstr>
      <vt:lpstr>PowerPoint Presentation</vt:lpstr>
      <vt:lpstr>PowerPoint Presentation</vt:lpstr>
      <vt:lpstr>Collecting/analyzing data is 5% of school improvement. 95% is knowing what to do next. </vt:lpstr>
      <vt:lpstr>PowerPoint Presentation</vt:lpstr>
      <vt:lpstr>Know the easy wins, the successes, and what to avoid.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Culture did not cause the problem as much as it may keep the problem from being solved.</vt:lpstr>
      <vt:lpstr>Culture Change: Good intent, bad strategy</vt:lpstr>
      <vt:lpstr>You don’t know culture if you think…</vt:lpstr>
      <vt:lpstr>PowerPoint Presentation</vt:lpstr>
      <vt:lpstr>PowerPoint Presentation</vt:lpstr>
      <vt:lpstr>PowerPoint Presentation</vt:lpstr>
      <vt:lpstr>PowerPoint Presentation</vt:lpstr>
    </vt:vector>
  </TitlesOfParts>
  <Company>Indiana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considered knowledge varies by person, place, and culture.</dc:title>
  <dc:creator>Steve Gruenert</dc:creator>
  <cp:lastModifiedBy>steve gruenert</cp:lastModifiedBy>
  <cp:revision>431</cp:revision>
  <cp:lastPrinted>2019-04-25T18:09:42Z</cp:lastPrinted>
  <dcterms:created xsi:type="dcterms:W3CDTF">2012-06-13T16:23:51Z</dcterms:created>
  <dcterms:modified xsi:type="dcterms:W3CDTF">2024-09-01T21:19:58Z</dcterms:modified>
</cp:coreProperties>
</file>